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4"/>
  </p:notesMasterIdLst>
  <p:sldIdLst>
    <p:sldId id="256" r:id="rId2"/>
    <p:sldId id="257" r:id="rId3"/>
    <p:sldId id="268" r:id="rId4"/>
    <p:sldId id="269" r:id="rId5"/>
    <p:sldId id="258" r:id="rId6"/>
    <p:sldId id="270" r:id="rId7"/>
    <p:sldId id="271" r:id="rId8"/>
    <p:sldId id="261" r:id="rId9"/>
    <p:sldId id="283" r:id="rId10"/>
    <p:sldId id="259" r:id="rId11"/>
    <p:sldId id="274" r:id="rId12"/>
    <p:sldId id="275" r:id="rId13"/>
    <p:sldId id="277" r:id="rId14"/>
    <p:sldId id="282" r:id="rId15"/>
    <p:sldId id="278" r:id="rId16"/>
    <p:sldId id="260" r:id="rId17"/>
    <p:sldId id="273" r:id="rId18"/>
    <p:sldId id="279" r:id="rId19"/>
    <p:sldId id="272" r:id="rId20"/>
    <p:sldId id="280" r:id="rId21"/>
    <p:sldId id="281" r:id="rId22"/>
    <p:sldId id="265" r:id="rId23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  <a:srgbClr val="008000"/>
    <a:srgbClr val="0066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9664D9-6138-43FC-A0FB-FB97A84FF8C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7565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Rezervirano mjesto broja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39C81-2A7D-4A89-976F-2D1CC75AE5D9}" type="slidenum">
              <a:rPr lang="hr-HR" smtClean="0"/>
              <a:pPr/>
              <a:t>12</a:t>
            </a:fld>
            <a:endParaRPr lang="hr-HR" smtClean="0"/>
          </a:p>
        </p:txBody>
      </p:sp>
    </p:spTree>
    <p:extLst>
      <p:ext uri="{BB962C8B-B14F-4D97-AF65-F5344CB8AC3E}">
        <p14:creationId xmlns:p14="http://schemas.microsoft.com/office/powerpoint/2010/main" val="3406227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71781C-1DA3-4B8A-82D3-D33681F29FE3}" type="slidenum">
              <a:rPr lang="hr-HR" smtClean="0"/>
              <a:pPr/>
              <a:t>17</a:t>
            </a:fld>
            <a:endParaRPr lang="hr-HR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r-HR" smtClean="0"/>
              <a:t>Pin i tan</a:t>
            </a:r>
          </a:p>
        </p:txBody>
      </p:sp>
    </p:spTree>
    <p:extLst>
      <p:ext uri="{BB962C8B-B14F-4D97-AF65-F5344CB8AC3E}">
        <p14:creationId xmlns:p14="http://schemas.microsoft.com/office/powerpoint/2010/main" val="1700715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9664D9-6138-43FC-A0FB-FB97A84FF8CB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271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hr-HR" altLang="en-US"/>
              <a:t>Kliknite da biste uredili stil naslova matrice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hr-HR" altLang="en-US"/>
              <a:t>Kliknite da biste uredili stil podnaslova matrice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75AD6-97F1-4D45-8AFD-1A3ADC4BAE9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01A39-D66D-4048-BE96-69D7B95FB3E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D5F8E-EDFF-42E2-AC82-5BE50C4F92E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hr-H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0E0FC-ED7D-4845-B00B-E4FA47A977B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72421-2F3F-4B71-B220-2A279148BFF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E1F9C-146C-46EC-9AEA-088444AC45C7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555A6-04E4-4120-825E-ED90526FD4E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4858-B993-4990-A8EC-5C0A7EE0356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85884-C2BA-444D-912E-BA714764240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CE36D-A5A0-407A-B269-05A205901B3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D21D-6A06-4BCF-AD06-6241B9E7AC42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7EF7C-17F1-4690-B97E-918CAB7DC4C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 naslova matrice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stilove teksta matrice</a:t>
            </a:r>
          </a:p>
          <a:p>
            <a:pPr lvl="1"/>
            <a:r>
              <a:rPr lang="hr-HR" altLang="en-US" smtClean="0"/>
              <a:t>Druga razina</a:t>
            </a:r>
          </a:p>
          <a:p>
            <a:pPr lvl="2"/>
            <a:r>
              <a:rPr lang="hr-HR" altLang="en-US" smtClean="0"/>
              <a:t>Treća razina</a:t>
            </a:r>
          </a:p>
          <a:p>
            <a:pPr lvl="3"/>
            <a:r>
              <a:rPr lang="hr-HR" altLang="en-US" smtClean="0"/>
              <a:t>Četvrta razina</a:t>
            </a:r>
          </a:p>
          <a:p>
            <a:pPr lvl="4"/>
            <a:r>
              <a:rPr lang="hr-HR" altLang="en-US" smtClean="0"/>
              <a:t>Peta razina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45568C4A-9A7D-4FFD-81E5-9DC2F172A46D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3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4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5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5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5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25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ncvvo@ncvvo.h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447800"/>
            <a:ext cx="6781800" cy="1076325"/>
          </a:xfrm>
        </p:spPr>
        <p:txBody>
          <a:bodyPr/>
          <a:lstStyle/>
          <a:p>
            <a:pPr eaLnBrk="1" hangingPunct="1"/>
            <a:r>
              <a:rPr lang="hr-HR" i="1" smtClean="0">
                <a:solidFill>
                  <a:schemeClr val="accent2"/>
                </a:solidFill>
              </a:rPr>
              <a:t>DRŽAVNA MATURA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760412"/>
          </a:xfrm>
        </p:spPr>
        <p:txBody>
          <a:bodyPr/>
          <a:lstStyle/>
          <a:p>
            <a:pPr algn="ctr" eaLnBrk="1" hangingPunct="1">
              <a:defRPr/>
            </a:pPr>
            <a:r>
              <a:rPr lang="hr-HR" i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UPISI NA FAKULTETE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057400" y="57912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 i="1">
                <a:latin typeface="Monotype Corsiva" pitchFamily="66" charset="0"/>
              </a:rPr>
              <a:t>Ispitn</a:t>
            </a:r>
            <a:r>
              <a:rPr lang="hr-HR" b="1" i="1"/>
              <a:t>i</a:t>
            </a:r>
            <a:r>
              <a:rPr lang="hr-HR" b="1" i="1">
                <a:latin typeface="Monotype Corsiva" pitchFamily="66" charset="0"/>
              </a:rPr>
              <a:t> koordinator</a:t>
            </a:r>
            <a:r>
              <a:rPr lang="hr-HR">
                <a:latin typeface="Monotype Corsiva" pitchFamily="66" charset="0"/>
              </a:rPr>
              <a:t>: Ivan Horina, prof.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09" name="Group 45"/>
          <p:cNvGraphicFramePr>
            <a:graphicFrameLocks noGrp="1"/>
          </p:cNvGraphicFramePr>
          <p:nvPr>
            <p:ph idx="1"/>
          </p:nvPr>
        </p:nvGraphicFramePr>
        <p:xfrm>
          <a:off x="381000" y="609600"/>
          <a:ext cx="8229600" cy="5230815"/>
        </p:xfrm>
        <a:graphic>
          <a:graphicData uri="http://schemas.openxmlformats.org/drawingml/2006/table">
            <a:tbl>
              <a:tblPr/>
              <a:tblGrid>
                <a:gridCol w="3427413"/>
                <a:gridCol w="4802187"/>
              </a:tblGrid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KADA?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ŠTO?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Od 1. prosinca 2016. do 2.  veljače 2017.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PRIJAVA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Od 6. lipnja 2017. do 28. lipnja 2017.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POLAGANJE ISPITA DRŽAVNE MATURE -LJETNI 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12. srpnja 2017.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OBJAVA REZULTATA NA </a:t>
                      </a:r>
                      <a:r>
                        <a:rPr kumimoji="0" lang="hr-HR" sz="17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Postani-</a:t>
                      </a:r>
                      <a:r>
                        <a:rPr kumimoji="0" lang="hr-HR" sz="17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student.hr</a:t>
                      </a:r>
                      <a:endParaRPr kumimoji="0" lang="hr-HR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 14. srpnja 2017.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ROK ZA ŽALBE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17. srpnja 2017.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OBJAVA KONAČNIH REZULTATA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20. srpnja 2017.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PODJELA SVJEDODŽBI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PRIJAVA ZA JESENSKI ROK (oni koji nisu pisali, koji nisu položili u 1. roku ili oni koji žele bolju ocjenu)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23. kolovoza – 8. rujna 2017.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JESENSKI 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Kalendar državne mature 2017. – ljetni rok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900" b="1" dirty="0" smtClean="0"/>
          </a:p>
          <a:p>
            <a:pPr>
              <a:lnSpc>
                <a:spcPct val="8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(UTO)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 smtClean="0"/>
              <a:t>Psihologija</a:t>
            </a:r>
          </a:p>
          <a:p>
            <a:pPr>
              <a:lnSpc>
                <a:spcPct val="80000"/>
              </a:lnSpc>
            </a:pPr>
            <a:r>
              <a:rPr lang="hr-HR" sz="2400" dirty="0" smtClean="0"/>
              <a:t>Informatika 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(SRI)</a:t>
            </a:r>
            <a:r>
              <a:rPr lang="en-US" sz="2400" b="1" dirty="0" smtClean="0"/>
              <a:t> </a:t>
            </a:r>
            <a:r>
              <a:rPr lang="hr-HR" sz="2400" b="1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hr-HR" sz="2400" dirty="0" smtClean="0"/>
              <a:t>Kemija</a:t>
            </a:r>
          </a:p>
          <a:p>
            <a:pPr>
              <a:lnSpc>
                <a:spcPct val="80000"/>
              </a:lnSpc>
            </a:pPr>
            <a:r>
              <a:rPr lang="hr-HR" sz="2400" dirty="0" smtClean="0"/>
              <a:t>Sociologija</a:t>
            </a:r>
          </a:p>
          <a:p>
            <a:pPr>
              <a:lnSpc>
                <a:spcPct val="8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8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(ČET)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</a:pPr>
            <a:r>
              <a:rPr lang="hr-HR" sz="2400" dirty="0" smtClean="0"/>
              <a:t>Politika i gospodarstvo </a:t>
            </a:r>
          </a:p>
          <a:p>
            <a:pPr>
              <a:lnSpc>
                <a:spcPct val="80000"/>
              </a:lnSpc>
            </a:pPr>
            <a:r>
              <a:rPr lang="hr-HR" sz="2400" dirty="0" smtClean="0"/>
              <a:t>Logika</a:t>
            </a: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9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(PET)</a:t>
            </a:r>
          </a:p>
          <a:p>
            <a:pPr>
              <a:lnSpc>
                <a:spcPct val="80000"/>
              </a:lnSpc>
            </a:pPr>
            <a:r>
              <a:rPr lang="hr-HR" sz="2400" dirty="0" smtClean="0"/>
              <a:t>Biologija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76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12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(PON)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hr-HR" sz="2400" dirty="0" smtClean="0"/>
              <a:t>Likovna umjetnost</a:t>
            </a:r>
          </a:p>
          <a:p>
            <a:pPr>
              <a:lnSpc>
                <a:spcPct val="9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13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(UTO)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hr-HR" sz="2400" dirty="0" smtClean="0"/>
              <a:t>Fizika</a:t>
            </a:r>
          </a:p>
          <a:p>
            <a:pPr>
              <a:lnSpc>
                <a:spcPct val="90000"/>
              </a:lnSpc>
            </a:pPr>
            <a:r>
              <a:rPr lang="hr-HR" sz="2400" dirty="0" smtClean="0"/>
              <a:t>Povijest</a:t>
            </a:r>
          </a:p>
          <a:p>
            <a:pPr>
              <a:lnSpc>
                <a:spcPct val="9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14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(SRI)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hr-HR" sz="2400" b="1" u="sng" dirty="0" smtClean="0"/>
              <a:t>Njemački jezik A i B</a:t>
            </a:r>
          </a:p>
          <a:p>
            <a:pPr>
              <a:lnSpc>
                <a:spcPct val="90000"/>
              </a:lnSpc>
            </a:pPr>
            <a:r>
              <a:rPr lang="hr-HR" sz="2400" dirty="0" smtClean="0"/>
              <a:t>Filozofija</a:t>
            </a:r>
          </a:p>
          <a:p>
            <a:pPr>
              <a:lnSpc>
                <a:spcPct val="90000"/>
              </a:lnSpc>
            </a:pPr>
            <a:r>
              <a:rPr lang="hr-HR" sz="2400" b="1" dirty="0" smtClean="0">
                <a:solidFill>
                  <a:srgbClr val="FF3300"/>
                </a:solidFill>
              </a:rPr>
              <a:t>16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6</a:t>
            </a:r>
            <a:r>
              <a:rPr lang="en-US" sz="2400" b="1" dirty="0" smtClean="0">
                <a:solidFill>
                  <a:srgbClr val="FF3300"/>
                </a:solidFill>
              </a:rPr>
              <a:t>.201</a:t>
            </a: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(PET)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hr-HR" sz="2400" b="1" u="sng" dirty="0" smtClean="0"/>
              <a:t>Engleski jezik A i 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r>
              <a:rPr lang="hr-HR" sz="2400" b="1" dirty="0" smtClean="0">
                <a:solidFill>
                  <a:srgbClr val="FF3300"/>
                </a:solidFill>
              </a:rPr>
              <a:t>19</a:t>
            </a:r>
            <a:r>
              <a:rPr lang="en-US" sz="2400" b="1" dirty="0" smtClean="0">
                <a:solidFill>
                  <a:srgbClr val="FF3300"/>
                </a:solidFill>
              </a:rPr>
              <a:t>.6.201</a:t>
            </a:r>
            <a:r>
              <a:rPr lang="hr-HR" sz="2400" b="1" dirty="0" smtClean="0">
                <a:solidFill>
                  <a:srgbClr val="FF3300"/>
                </a:solidFill>
              </a:rPr>
              <a:t>7</a:t>
            </a:r>
            <a:r>
              <a:rPr lang="en-US" sz="2400" b="1" dirty="0" smtClean="0">
                <a:solidFill>
                  <a:srgbClr val="FF3300"/>
                </a:solidFill>
              </a:rPr>
              <a:t>.</a:t>
            </a:r>
            <a:r>
              <a:rPr lang="hr-HR" sz="2400" b="1" dirty="0" smtClean="0">
                <a:solidFill>
                  <a:srgbClr val="FF3300"/>
                </a:solidFill>
              </a:rPr>
              <a:t> (PON)</a:t>
            </a:r>
            <a:endParaRPr lang="en-US" sz="2400" b="1" dirty="0" smtClean="0">
              <a:solidFill>
                <a:srgbClr val="FF3300"/>
              </a:solidFill>
            </a:endParaRPr>
          </a:p>
          <a:p>
            <a:r>
              <a:rPr lang="hr-HR" sz="2400" b="1" u="sng" dirty="0" smtClean="0"/>
              <a:t>Hrvatski jezik A i B - esej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20.6.2017. (UTO)</a:t>
            </a:r>
          </a:p>
          <a:p>
            <a:r>
              <a:rPr lang="hr-HR" sz="2400" b="1" u="sng" dirty="0" smtClean="0"/>
              <a:t>Hrvatski jezik A i B – test</a:t>
            </a:r>
          </a:p>
          <a:p>
            <a:r>
              <a:rPr lang="hr-HR" sz="2400" dirty="0" smtClean="0"/>
              <a:t>Etika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21.6.2017. (SRI)</a:t>
            </a:r>
          </a:p>
          <a:p>
            <a:r>
              <a:rPr lang="hr-HR" sz="2400" dirty="0" smtClean="0"/>
              <a:t>Geografija</a:t>
            </a:r>
          </a:p>
          <a:p>
            <a:r>
              <a:rPr lang="hr-HR" sz="2400" b="1" dirty="0" smtClean="0">
                <a:solidFill>
                  <a:srgbClr val="FF0000"/>
                </a:solidFill>
              </a:rPr>
              <a:t>23.6.2017. (PET)</a:t>
            </a:r>
          </a:p>
          <a:p>
            <a:r>
              <a:rPr lang="hr-HR" sz="2400" dirty="0" smtClean="0"/>
              <a:t>Glazbena umjetnost</a:t>
            </a:r>
          </a:p>
          <a:p>
            <a:r>
              <a:rPr lang="hr-HR" sz="2400" dirty="0" smtClean="0"/>
              <a:t>Vjeronauk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200" b="1" dirty="0" smtClean="0">
                <a:solidFill>
                  <a:srgbClr val="FF3300"/>
                </a:solidFill>
              </a:rPr>
              <a:t>26</a:t>
            </a:r>
            <a:r>
              <a:rPr lang="en-US" sz="3200" b="1" dirty="0" smtClean="0">
                <a:solidFill>
                  <a:srgbClr val="FF3300"/>
                </a:solidFill>
              </a:rPr>
              <a:t>.6.201</a:t>
            </a:r>
            <a:r>
              <a:rPr lang="hr-HR" sz="3200" b="1" dirty="0" smtClean="0">
                <a:solidFill>
                  <a:srgbClr val="FF3300"/>
                </a:solidFill>
              </a:rPr>
              <a:t>7</a:t>
            </a:r>
            <a:r>
              <a:rPr lang="en-US" sz="3200" b="1" dirty="0" smtClean="0">
                <a:solidFill>
                  <a:srgbClr val="FF3300"/>
                </a:solidFill>
              </a:rPr>
              <a:t>.</a:t>
            </a:r>
            <a:r>
              <a:rPr lang="hr-HR" sz="3200" b="1" dirty="0" smtClean="0">
                <a:solidFill>
                  <a:srgbClr val="FF3300"/>
                </a:solidFill>
              </a:rPr>
              <a:t> (PON)</a:t>
            </a:r>
            <a:endParaRPr lang="en-US" sz="3200" b="1" dirty="0" smtClean="0">
              <a:solidFill>
                <a:srgbClr val="FF3300"/>
              </a:solidFill>
            </a:endParaRPr>
          </a:p>
          <a:p>
            <a:r>
              <a:rPr lang="hr-HR" sz="3200" b="1" u="sng" dirty="0" smtClean="0"/>
              <a:t>Matematika A i B</a:t>
            </a:r>
          </a:p>
          <a:p>
            <a:r>
              <a:rPr lang="hr-HR" sz="3200" b="1" dirty="0" smtClean="0">
                <a:solidFill>
                  <a:srgbClr val="FF0000"/>
                </a:solidFill>
              </a:rPr>
              <a:t>27.6.2017. (UTO)</a:t>
            </a:r>
          </a:p>
          <a:p>
            <a:r>
              <a:rPr lang="hr-HR" sz="3200" b="1" dirty="0" smtClean="0"/>
              <a:t>Češki jezik – esej</a:t>
            </a:r>
          </a:p>
          <a:p>
            <a:r>
              <a:rPr lang="hr-HR" sz="3200" b="1" dirty="0" smtClean="0">
                <a:solidFill>
                  <a:srgbClr val="FF0000"/>
                </a:solidFill>
              </a:rPr>
              <a:t>28.6.2017. (SRI)</a:t>
            </a:r>
          </a:p>
          <a:p>
            <a:r>
              <a:rPr lang="hr-HR" sz="3200" b="1" dirty="0" smtClean="0"/>
              <a:t>Češki jezik – test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Objava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rezultata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.7.201</a:t>
            </a:r>
            <a:r>
              <a:rPr lang="hr-HR" dirty="0" smtClean="0"/>
              <a:t>7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Rok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prigovore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.7.201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Konačna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objava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rezultata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r-HR" dirty="0" smtClean="0"/>
              <a:t>17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.7.201</a:t>
            </a:r>
            <a:r>
              <a:rPr lang="hr-HR" dirty="0" smtClean="0"/>
              <a:t>7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Podjela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svjedodžbi</a:t>
            </a:r>
            <a:r>
              <a:rPr lang="hr-HR" dirty="0" smtClean="0"/>
              <a:t>: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hr-HR" dirty="0" smtClean="0"/>
              <a:t>0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.7.201</a:t>
            </a:r>
            <a:r>
              <a:rPr lang="hr-HR" dirty="0" smtClean="0"/>
              <a:t>7</a:t>
            </a:r>
            <a:r>
              <a:rPr lang="hr-H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85800"/>
            <a:ext cx="5791200" cy="731838"/>
          </a:xfrm>
        </p:spPr>
        <p:txBody>
          <a:bodyPr/>
          <a:lstStyle/>
          <a:p>
            <a:pPr algn="ctr" eaLnBrk="1" hangingPunct="1"/>
            <a:r>
              <a:rPr lang="hr-HR" sz="3200" smtClean="0"/>
              <a:t>PONAVLJANJE ISPITA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81537"/>
          </a:xfrm>
        </p:spPr>
        <p:txBody>
          <a:bodyPr/>
          <a:lstStyle/>
          <a:p>
            <a:pPr eaLnBrk="1" hangingPunct="1">
              <a:lnSpc>
                <a:spcPct val="155000"/>
              </a:lnSpc>
            </a:pPr>
            <a:r>
              <a:rPr lang="hr-HR" sz="2400" smtClean="0">
                <a:solidFill>
                  <a:srgbClr val="008080"/>
                </a:solidFill>
              </a:rPr>
              <a:t>pravo na polaganje 2 puta:</a:t>
            </a:r>
          </a:p>
          <a:p>
            <a:pPr lvl="3" eaLnBrk="1" hangingPunct="1">
              <a:lnSpc>
                <a:spcPct val="155000"/>
              </a:lnSpc>
            </a:pPr>
            <a:r>
              <a:rPr lang="hr-HR" smtClean="0">
                <a:solidFill>
                  <a:srgbClr val="008080"/>
                </a:solidFill>
              </a:rPr>
              <a:t>učenik koji ne položi u prvom roku (besplatno) </a:t>
            </a:r>
          </a:p>
          <a:p>
            <a:pPr lvl="3" eaLnBrk="1" hangingPunct="1">
              <a:lnSpc>
                <a:spcPct val="155000"/>
              </a:lnSpc>
            </a:pPr>
            <a:r>
              <a:rPr lang="hr-HR" smtClean="0">
                <a:solidFill>
                  <a:srgbClr val="008080"/>
                </a:solidFill>
              </a:rPr>
              <a:t>učenik koji nije zadovoljan ocjenom pravo ponovnog polaganja ima samo jednom iz najviše dva predmeta – konačna ocjena je bolja ocjena (plaća se)</a:t>
            </a:r>
          </a:p>
          <a:p>
            <a:pPr lvl="3" eaLnBrk="1" hangingPunct="1">
              <a:lnSpc>
                <a:spcPct val="155000"/>
              </a:lnSpc>
              <a:buFont typeface="Wingdings" pitchFamily="2" charset="2"/>
              <a:buNone/>
            </a:pPr>
            <a:endParaRPr lang="hr-HR" smtClean="0">
              <a:solidFill>
                <a:srgbClr val="008080"/>
              </a:solidFill>
            </a:endParaRPr>
          </a:p>
          <a:p>
            <a:pPr lvl="1" algn="ctr" eaLnBrk="1" hangingPunct="1">
              <a:lnSpc>
                <a:spcPct val="155000"/>
              </a:lnSpc>
              <a:buFont typeface="Wingdings" pitchFamily="2" charset="2"/>
              <a:buNone/>
            </a:pPr>
            <a:r>
              <a:rPr lang="hr-HR" b="1" i="1" smtClean="0">
                <a:solidFill>
                  <a:srgbClr val="008080"/>
                </a:solidFill>
              </a:rPr>
              <a:t>UČENIK KOJI NE POLOŽI U OBA ROKA SNOSI TROŠKOVE DALJNJEG POLAGANJA</a:t>
            </a:r>
            <a:r>
              <a:rPr lang="hr-HR" smtClean="0">
                <a:solidFill>
                  <a:srgbClr val="008080"/>
                </a:solidFill>
              </a:rPr>
              <a:t> </a:t>
            </a:r>
            <a:endParaRPr lang="hr-HR" sz="2000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731838"/>
          </a:xfrm>
        </p:spPr>
        <p:txBody>
          <a:bodyPr/>
          <a:lstStyle/>
          <a:p>
            <a:pPr eaLnBrk="1" hangingPunct="1"/>
            <a:r>
              <a:rPr lang="hr-HR" sz="2800" smtClean="0"/>
              <a:t>KRITERIJI UPISA NA FAKULTETE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447800"/>
            <a:ext cx="5334000" cy="2395538"/>
          </a:xfrm>
        </p:spPr>
        <p:txBody>
          <a:bodyPr/>
          <a:lstStyle/>
          <a:p>
            <a:pPr eaLnBrk="1" hangingPunct="1"/>
            <a:r>
              <a:rPr lang="hr-HR" sz="2400" smtClean="0"/>
              <a:t>ocjene iz srednje škole</a:t>
            </a:r>
          </a:p>
          <a:p>
            <a:pPr eaLnBrk="1" hangingPunct="1"/>
            <a:r>
              <a:rPr lang="hr-HR" sz="2400" smtClean="0"/>
              <a:t>ispiti državne mature</a:t>
            </a:r>
          </a:p>
          <a:p>
            <a:pPr eaLnBrk="1" hangingPunct="1"/>
            <a:r>
              <a:rPr lang="hr-HR" sz="2400" smtClean="0"/>
              <a:t>izborni predmeti</a:t>
            </a:r>
          </a:p>
          <a:p>
            <a:pPr eaLnBrk="1" hangingPunct="1"/>
            <a:r>
              <a:rPr lang="hr-HR" sz="2400" smtClean="0"/>
              <a:t>dodatni testovi</a:t>
            </a:r>
          </a:p>
          <a:p>
            <a:pPr eaLnBrk="1" hangingPunct="1"/>
            <a:r>
              <a:rPr lang="hr-HR" sz="2400" smtClean="0"/>
              <a:t>posebni uspjesi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371600" y="403860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b="1" i="1">
                <a:solidFill>
                  <a:srgbClr val="FF9900"/>
                </a:solidFill>
              </a:rPr>
              <a:t>SVAKI FAKULTET AUTONOMNO STVARA SVOJE ZAHTJEVE!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676400" y="53340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800">
                <a:solidFill>
                  <a:srgbClr val="FF3300"/>
                </a:solidFill>
              </a:rPr>
              <a:t>https://www.postani-student.hr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70109"/>
            <a:ext cx="8686800" cy="52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856905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2971800"/>
          </a:xfrm>
        </p:spPr>
        <p:txBody>
          <a:bodyPr/>
          <a:lstStyle/>
          <a:p>
            <a:pPr eaLnBrk="1" hangingPunct="1">
              <a:lnSpc>
                <a:spcPct val="145000"/>
              </a:lnSpc>
              <a:defRPr/>
            </a:pPr>
            <a:r>
              <a:rPr lang="hr-HR" sz="2400" b="1" i="1" smtClean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Zakon o odgoju i obrazovanju u osnovnoj i srednjoj školi (NN, 87/08)</a:t>
            </a:r>
          </a:p>
          <a:p>
            <a:pPr eaLnBrk="1" hangingPunct="1">
              <a:lnSpc>
                <a:spcPct val="145000"/>
              </a:lnSpc>
              <a:buFont typeface="Wingdings" pitchFamily="2" charset="2"/>
              <a:buNone/>
              <a:defRPr/>
            </a:pPr>
            <a:r>
              <a:rPr lang="hr-HR" sz="2400" smtClean="0">
                <a:solidFill>
                  <a:srgbClr val="008080"/>
                </a:solidFill>
                <a:latin typeface="Georgia" pitchFamily="18" charset="0"/>
                <a:sym typeface="Wingdings 3" pitchFamily="18" charset="2"/>
              </a:rPr>
              <a:t>          čl. 82. državna matura obvezna za učenike  		gimnazija počevši od generacije 2006./2007.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5486400" cy="655638"/>
          </a:xfrm>
          <a:noFill/>
        </p:spPr>
        <p:txBody>
          <a:bodyPr/>
          <a:lstStyle/>
          <a:p>
            <a:pPr eaLnBrk="1" hangingPunct="1"/>
            <a:r>
              <a:rPr lang="hr-HR" sz="3600" smtClean="0"/>
              <a:t>DRŽAVNA MATURA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3946" y="381000"/>
            <a:ext cx="856905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8763000" cy="529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5334000" cy="655638"/>
          </a:xfrm>
        </p:spPr>
        <p:txBody>
          <a:bodyPr/>
          <a:lstStyle/>
          <a:p>
            <a:pPr eaLnBrk="1" hangingPunct="1"/>
            <a:r>
              <a:rPr lang="hr-HR" sz="3200" smtClean="0"/>
              <a:t>INFORMACIJE: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hr-H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Nacionalni centar za vanjsko vrednovanje obrazovanja</a:t>
            </a:r>
          </a:p>
          <a:p>
            <a:pPr eaLnBrk="1" hangingPunct="1">
              <a:lnSpc>
                <a:spcPct val="145000"/>
              </a:lnSpc>
              <a:buFont typeface="Wingdings" pitchFamily="2" charset="2"/>
              <a:buNone/>
              <a:defRPr/>
            </a:pPr>
            <a:r>
              <a:rPr lang="hr-HR" sz="2400" dirty="0" smtClean="0"/>
              <a:t>E-mail: </a:t>
            </a:r>
            <a:r>
              <a:rPr lang="hr-HR" sz="2400" u="sng" dirty="0" err="1" smtClean="0">
                <a:hlinkClick r:id="rId2"/>
              </a:rPr>
              <a:t>ncvvo</a:t>
            </a:r>
            <a:r>
              <a:rPr lang="hr-HR" sz="2400" u="sng" dirty="0" smtClean="0">
                <a:hlinkClick r:id="rId2"/>
              </a:rPr>
              <a:t>@</a:t>
            </a:r>
            <a:r>
              <a:rPr lang="hr-HR" sz="2400" u="sng" dirty="0" err="1" smtClean="0">
                <a:hlinkClick r:id="rId2"/>
              </a:rPr>
              <a:t>ncvvo.hr</a:t>
            </a:r>
            <a:endParaRPr lang="hr-HR" sz="2400" u="sng" dirty="0" smtClean="0"/>
          </a:p>
          <a:p>
            <a:pPr eaLnBrk="1" hangingPunct="1">
              <a:lnSpc>
                <a:spcPct val="145000"/>
              </a:lnSpc>
              <a:buFont typeface="Wingdings" pitchFamily="2" charset="2"/>
              <a:buNone/>
              <a:defRPr/>
            </a:pPr>
            <a:r>
              <a:rPr lang="hr-HR" sz="2400" dirty="0" smtClean="0"/>
              <a:t>Web: </a:t>
            </a:r>
            <a:r>
              <a:rPr lang="hr-HR" sz="2400" dirty="0" smtClean="0">
                <a:solidFill>
                  <a:schemeClr val="hlink"/>
                </a:solidFill>
              </a:rPr>
              <a:t>http://www.ncvvo.hr</a:t>
            </a:r>
          </a:p>
          <a:p>
            <a:pPr eaLnBrk="1" hangingPunct="1">
              <a:lnSpc>
                <a:spcPct val="145000"/>
              </a:lnSpc>
              <a:buFont typeface="Wingdings" pitchFamily="2" charset="2"/>
              <a:buNone/>
              <a:defRPr/>
            </a:pPr>
            <a:r>
              <a:rPr lang="hr-HR" sz="2400" dirty="0" smtClean="0"/>
              <a:t>Web:</a:t>
            </a:r>
            <a:r>
              <a:rPr lang="hr-HR" sz="2400" dirty="0" smtClean="0">
                <a:solidFill>
                  <a:schemeClr val="hlink"/>
                </a:solidFill>
              </a:rPr>
              <a:t> https://www.postani-student.hr </a:t>
            </a:r>
          </a:p>
          <a:p>
            <a:pPr eaLnBrk="1" hangingPunct="1">
              <a:lnSpc>
                <a:spcPct val="145000"/>
              </a:lnSpc>
              <a:buFont typeface="Wingdings" pitchFamily="2" charset="2"/>
              <a:buNone/>
              <a:defRPr/>
            </a:pPr>
            <a:r>
              <a:rPr lang="hr-HR" sz="2400" dirty="0" smtClean="0"/>
              <a:t>Web: </a:t>
            </a:r>
            <a:r>
              <a:rPr lang="hr-HR" sz="2400" dirty="0" smtClean="0">
                <a:solidFill>
                  <a:schemeClr val="hlink"/>
                </a:solidFill>
              </a:rPr>
              <a:t>http://www.studij.hr</a:t>
            </a:r>
          </a:p>
          <a:p>
            <a:pPr eaLnBrk="1" hangingPunct="1">
              <a:lnSpc>
                <a:spcPct val="145000"/>
              </a:lnSpc>
              <a:buFont typeface="Wingdings" pitchFamily="2" charset="2"/>
              <a:buNone/>
              <a:defRPr/>
            </a:pPr>
            <a:r>
              <a:rPr lang="hr-HR" sz="2400" dirty="0" smtClean="0"/>
              <a:t>CALL centar: </a:t>
            </a:r>
            <a:r>
              <a:rPr lang="hr-HR" sz="2400" dirty="0" smtClean="0">
                <a:solidFill>
                  <a:schemeClr val="hlink"/>
                </a:solidFill>
              </a:rPr>
              <a:t>01/ 4501 - 899</a:t>
            </a:r>
            <a:endParaRPr lang="hr-HR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dirty="0" smtClean="0"/>
              <a:t>Ispitni koordinator u školi:</a:t>
            </a:r>
            <a:r>
              <a:rPr lang="hr-HR" sz="2400" dirty="0" smtClean="0">
                <a:solidFill>
                  <a:schemeClr val="hlink"/>
                </a:solidFill>
              </a:rPr>
              <a:t> Ivan </a:t>
            </a:r>
            <a:r>
              <a:rPr lang="hr-HR" sz="2400" dirty="0" err="1" smtClean="0">
                <a:solidFill>
                  <a:schemeClr val="hlink"/>
                </a:solidFill>
              </a:rPr>
              <a:t>Horina</a:t>
            </a:r>
            <a:r>
              <a:rPr lang="hr-HR" sz="2400" dirty="0" smtClean="0">
                <a:solidFill>
                  <a:schemeClr val="hlink"/>
                </a:solidFill>
              </a:rPr>
              <a:t>, </a:t>
            </a:r>
            <a:r>
              <a:rPr lang="hr-HR" sz="2400" dirty="0" err="1" smtClean="0">
                <a:solidFill>
                  <a:schemeClr val="hlink"/>
                </a:solidFill>
              </a:rPr>
              <a:t>prof</a:t>
            </a:r>
            <a:r>
              <a:rPr lang="hr-HR" sz="2400" dirty="0" smtClean="0">
                <a:solidFill>
                  <a:schemeClr val="hlink"/>
                </a:solidFill>
              </a:rPr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r-HR" sz="2400" smtClean="0"/>
              <a:t>Zamjenik </a:t>
            </a:r>
            <a:r>
              <a:rPr lang="hr-HR" sz="2400" dirty="0" smtClean="0"/>
              <a:t>ispitnog koordinatora</a:t>
            </a:r>
            <a:r>
              <a:rPr lang="hr-HR" sz="2400" dirty="0" smtClean="0">
                <a:solidFill>
                  <a:schemeClr val="hlink"/>
                </a:solidFill>
              </a:rPr>
              <a:t>: Emir </a:t>
            </a:r>
            <a:r>
              <a:rPr lang="hr-HR" sz="2400" dirty="0" err="1" smtClean="0">
                <a:solidFill>
                  <a:schemeClr val="hlink"/>
                </a:solidFill>
              </a:rPr>
              <a:t>Sulik</a:t>
            </a:r>
            <a:r>
              <a:rPr lang="hr-HR" sz="2400" dirty="0" smtClean="0">
                <a:solidFill>
                  <a:schemeClr val="hlink"/>
                </a:solidFill>
              </a:rPr>
              <a:t>, prof.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5486400" cy="655638"/>
          </a:xfrm>
          <a:noFill/>
        </p:spPr>
        <p:txBody>
          <a:bodyPr/>
          <a:lstStyle/>
          <a:p>
            <a:pPr eaLnBrk="1" hangingPunct="1"/>
            <a:r>
              <a:rPr lang="hr-HR" smtClean="0"/>
              <a:t>DRŽAVNA MATURA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198120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hr-HR" sz="2800" smtClean="0">
                <a:solidFill>
                  <a:srgbClr val="008080"/>
                </a:solidFill>
                <a:sym typeface="Wingdings 3" pitchFamily="18" charset="2"/>
              </a:rPr>
              <a:t>službeni </a:t>
            </a:r>
            <a:r>
              <a:rPr lang="hr-HR" sz="2800" b="1" i="1" u="sng" smtClean="0">
                <a:solidFill>
                  <a:srgbClr val="008080"/>
                </a:solidFill>
                <a:sym typeface="Wingdings 3" pitchFamily="18" charset="2"/>
              </a:rPr>
              <a:t>završetak gimnazije</a:t>
            </a:r>
            <a:r>
              <a:rPr lang="hr-HR" sz="2800" smtClean="0">
                <a:solidFill>
                  <a:srgbClr val="008080"/>
                </a:solidFill>
                <a:sym typeface="Wingdings 3" pitchFamily="18" charset="2"/>
              </a:rPr>
              <a:t> i stjecanje srednje stručne spreme</a:t>
            </a:r>
            <a:r>
              <a:rPr lang="hr-HR" sz="3400" smtClean="0">
                <a:sym typeface="Wingdings 3" pitchFamily="18" charset="2"/>
              </a:rPr>
              <a:t>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hr-HR" sz="2800" smtClean="0">
                <a:solidFill>
                  <a:srgbClr val="008080"/>
                </a:solidFill>
                <a:sym typeface="Wingdings 3" pitchFamily="18" charset="2"/>
              </a:rPr>
              <a:t>dio upisa na fakultete i visoka učilišta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6477000" cy="579438"/>
          </a:xfrm>
        </p:spPr>
        <p:txBody>
          <a:bodyPr/>
          <a:lstStyle/>
          <a:p>
            <a:pPr algn="ctr" eaLnBrk="1" hangingPunct="1"/>
            <a:r>
              <a:rPr lang="hr-HR" sz="2800" smtClean="0"/>
              <a:t>PRAVILNIK O DRŽAVNOJ MATURI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hr-HR" b="1" i="1" smtClean="0">
                <a:solidFill>
                  <a:srgbClr val="008080"/>
                </a:solidFill>
              </a:rPr>
              <a:t>DA!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hr-HR" smtClean="0">
                <a:solidFill>
                  <a:srgbClr val="008080"/>
                </a:solidFill>
              </a:rPr>
              <a:t>propisuje sadržaj, uvjete, način i postupak polaganje ispita državne mature</a:t>
            </a:r>
          </a:p>
          <a:p>
            <a:pPr eaLnBrk="1" hangingPunct="1">
              <a:buFont typeface="Wingdings" pitchFamily="2" charset="2"/>
              <a:buNone/>
            </a:pPr>
            <a:endParaRPr lang="hr-HR" smtClean="0">
              <a:solidFill>
                <a:srgbClr val="00808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hr-HR" b="1" i="1" smtClean="0">
                <a:solidFill>
                  <a:srgbClr val="008080"/>
                </a:solidFill>
              </a:rPr>
              <a:t>NE!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hr-HR" smtClean="0">
                <a:solidFill>
                  <a:srgbClr val="008080"/>
                </a:solidFill>
              </a:rPr>
              <a:t> ne propisuje obveze i dužnosti fakulteta, te način upisa na fakultete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731838"/>
          </a:xfrm>
        </p:spPr>
        <p:txBody>
          <a:bodyPr/>
          <a:lstStyle/>
          <a:p>
            <a:pPr algn="ctr" eaLnBrk="1" hangingPunct="1"/>
            <a:r>
              <a:rPr lang="hr-HR" sz="3600" smtClean="0"/>
              <a:t>ISPITI DRŽAVNE MATURE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43000" y="1447800"/>
            <a:ext cx="2057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/>
              <a:t>OBVEZNI DIO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791200" y="1447800"/>
            <a:ext cx="19050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/>
              <a:t>IZBORNI DIO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57200" y="2438400"/>
            <a:ext cx="2133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60000"/>
              </a:lnSpc>
            </a:pPr>
            <a:r>
              <a:rPr lang="hr-HR" sz="2000" b="1"/>
              <a:t>HRVATSKI JEZIK</a:t>
            </a:r>
          </a:p>
          <a:p>
            <a:pPr algn="ctr">
              <a:lnSpc>
                <a:spcPct val="160000"/>
              </a:lnSpc>
            </a:pPr>
            <a:r>
              <a:rPr lang="hr-HR" sz="2000" b="1"/>
              <a:t>MATEMATIKA</a:t>
            </a:r>
          </a:p>
          <a:p>
            <a:pPr algn="ctr">
              <a:lnSpc>
                <a:spcPct val="160000"/>
              </a:lnSpc>
            </a:pPr>
            <a:r>
              <a:rPr lang="hr-HR" sz="2000" b="1"/>
              <a:t>STRANI JEZIK</a:t>
            </a: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1524000" y="1828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AutoShape 10"/>
          <p:cNvSpPr>
            <a:spLocks/>
          </p:cNvSpPr>
          <p:nvPr/>
        </p:nvSpPr>
        <p:spPr bwMode="auto">
          <a:xfrm>
            <a:off x="2667000" y="24384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2895600" y="27432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2895600" y="32766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124200" y="2590800"/>
            <a:ext cx="198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A - viša razina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971800" y="35814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/>
              <a:t>B - osnovna razina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5334000" y="2514600"/>
            <a:ext cx="2667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r-HR" b="1"/>
              <a:t>predmeti prema odabiru</a:t>
            </a:r>
          </a:p>
          <a:p>
            <a:pPr algn="ctr"/>
            <a:r>
              <a:rPr lang="hr-HR" b="1"/>
              <a:t> – najviše 6 predmeta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33400" y="5181600"/>
            <a:ext cx="8153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 3" pitchFamily="18" charset="2"/>
              <a:buChar char="Ê"/>
            </a:pPr>
            <a:r>
              <a:rPr lang="hr-HR" dirty="0">
                <a:solidFill>
                  <a:schemeClr val="accent2"/>
                </a:solidFill>
                <a:sym typeface="Wingdings 3" pitchFamily="18" charset="2"/>
              </a:rPr>
              <a:t>U jednome danu pristupnik </a:t>
            </a:r>
            <a:r>
              <a:rPr lang="hr-HR" dirty="0" smtClean="0">
                <a:solidFill>
                  <a:schemeClr val="accent2"/>
                </a:solidFill>
                <a:sym typeface="Wingdings 3" pitchFamily="18" charset="2"/>
              </a:rPr>
              <a:t>može </a:t>
            </a:r>
            <a:r>
              <a:rPr lang="hr-HR" dirty="0">
                <a:solidFill>
                  <a:schemeClr val="accent2"/>
                </a:solidFill>
                <a:sym typeface="Wingdings 3" pitchFamily="18" charset="2"/>
              </a:rPr>
              <a:t>polagati najviše dva ispita </a:t>
            </a:r>
            <a:r>
              <a:rPr lang="hr-HR" dirty="0" smtClean="0">
                <a:solidFill>
                  <a:schemeClr val="accent2"/>
                </a:solidFill>
                <a:sym typeface="Wingdings 3" pitchFamily="18" charset="2"/>
              </a:rPr>
              <a:t>državne </a:t>
            </a:r>
            <a:r>
              <a:rPr lang="hr-HR" dirty="0">
                <a:solidFill>
                  <a:schemeClr val="accent2"/>
                </a:solidFill>
                <a:sym typeface="Wingdings 3" pitchFamily="18" charset="2"/>
              </a:rPr>
              <a:t>mature</a:t>
            </a:r>
          </a:p>
          <a:p>
            <a:pPr>
              <a:spcBef>
                <a:spcPct val="50000"/>
              </a:spcBef>
              <a:buFont typeface="Wingdings 3" pitchFamily="18" charset="2"/>
              <a:buChar char="Ê"/>
            </a:pPr>
            <a:r>
              <a:rPr lang="hr-HR" dirty="0">
                <a:solidFill>
                  <a:schemeClr val="accent2"/>
                </a:solidFill>
                <a:sym typeface="Wingdings 3" pitchFamily="18" charset="2"/>
              </a:rPr>
              <a:t>Sadržaj propisan </a:t>
            </a:r>
            <a:r>
              <a:rPr lang="hr-HR" u="sng" dirty="0">
                <a:solidFill>
                  <a:schemeClr val="accent2"/>
                </a:solidFill>
                <a:sym typeface="Wingdings 3" pitchFamily="18" charset="2"/>
              </a:rPr>
              <a:t>ispitnim katalozima</a:t>
            </a:r>
            <a:r>
              <a:rPr lang="hr-HR" dirty="0">
                <a:solidFill>
                  <a:schemeClr val="accent2"/>
                </a:solidFill>
                <a:sym typeface="Wingdings 3" pitchFamily="18" charset="2"/>
              </a:rPr>
              <a:t> – objavljeni do početka školske godine</a:t>
            </a:r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6477000" y="1905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>
            <a:off x="12954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1600200" y="4419600"/>
            <a:ext cx="182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>
                <a:solidFill>
                  <a:srgbClr val="008000"/>
                </a:solidFill>
              </a:rPr>
              <a:t>svjedodžba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019800" y="3200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477000" y="34290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>
                <a:solidFill>
                  <a:srgbClr val="008000"/>
                </a:solidFill>
              </a:rPr>
              <a:t>potvrda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900" decel="100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6" grpId="0" animBg="1"/>
      <p:bldP spid="12297" grpId="0" animBg="1"/>
      <p:bldP spid="12298" grpId="0" animBg="1"/>
      <p:bldP spid="12299" grpId="0" animBg="1"/>
      <p:bldP spid="12300" grpId="0" animBg="1"/>
      <p:bldP spid="12301" grpId="0"/>
      <p:bldP spid="12302" grpId="0"/>
      <p:bldP spid="12303" grpId="0" animBg="1"/>
      <p:bldP spid="12304" grpId="0"/>
      <p:bldP spid="12305" grpId="0" animBg="1"/>
      <p:bldP spid="12306" grpId="0" animBg="1"/>
      <p:bldP spid="12307" grpId="0"/>
      <p:bldP spid="12308" grpId="0" animBg="1"/>
      <p:bldP spid="123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457200" y="381000"/>
            <a:ext cx="7543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r-HR" sz="3000" b="1">
                <a:solidFill>
                  <a:schemeClr val="tx2"/>
                </a:solidFill>
              </a:rPr>
              <a:t>ISPITI DRŽAVNE MATURE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15340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Char char="Ê"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 svim obveznim ispitima učenici su dužni pristupiti u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None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    istom roku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Char char="Ê"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u jednome danu pristupnik može polagati najviše dva   ispita državne mature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Char char="Ê"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ukoliko učenik ne završi s uspjehom razred, a položio je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None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    neke od ispita oni mu se poništavaju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Char char="Ê"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 sadržaj propisan ispitnim katalozima – objavljeni do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 typeface="Wingdings 3" pitchFamily="18" charset="2"/>
              <a:buNone/>
            </a:pPr>
            <a:r>
              <a:rPr lang="hr-HR" sz="2400">
                <a:solidFill>
                  <a:srgbClr val="008080"/>
                </a:solidFill>
                <a:sym typeface="Wingdings 3" pitchFamily="18" charset="2"/>
              </a:rPr>
              <a:t>    početka školske godine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4953000" cy="579438"/>
          </a:xfrm>
        </p:spPr>
        <p:txBody>
          <a:bodyPr/>
          <a:lstStyle/>
          <a:p>
            <a:pPr eaLnBrk="1" hangingPunct="1"/>
            <a:r>
              <a:rPr lang="hr-HR" sz="2800" smtClean="0"/>
              <a:t>PRIJAVLJIVANJE ISPITA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46338"/>
            <a:ext cx="8229600" cy="2278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sz="2400" dirty="0" smtClean="0"/>
              <a:t>                     </a:t>
            </a:r>
            <a:r>
              <a:rPr lang="hr-HR" sz="4000" dirty="0" smtClean="0"/>
              <a:t> </a:t>
            </a:r>
            <a:r>
              <a:rPr lang="hr-HR" sz="4800" dirty="0" smtClean="0">
                <a:sym typeface="Wingdings 3" pitchFamily="18" charset="2"/>
              </a:rPr>
              <a:t></a:t>
            </a:r>
            <a:r>
              <a:rPr lang="hr-HR" sz="4000" dirty="0" smtClean="0">
                <a:sym typeface="Wingdings 3" pitchFamily="18" charset="2"/>
              </a:rPr>
              <a:t> </a:t>
            </a:r>
            <a:r>
              <a:rPr lang="hr-HR" sz="2400" b="1" dirty="0" smtClean="0">
                <a:solidFill>
                  <a:srgbClr val="008080"/>
                </a:solidFill>
                <a:sym typeface="Wingdings 3" pitchFamily="18" charset="2"/>
              </a:rPr>
              <a:t>PRIJAVA </a:t>
            </a:r>
            <a:r>
              <a:rPr lang="hr-HR" sz="2400" dirty="0" smtClean="0">
                <a:sym typeface="Wingdings 3" pitchFamily="18" charset="2"/>
              </a:rPr>
              <a:t>(od 1.12.2016. do 1.2.2017.) </a:t>
            </a:r>
            <a:endParaRPr lang="hr-HR" sz="2400" dirty="0" smtClean="0">
              <a:cs typeface="Arial" charset="0"/>
              <a:sym typeface="Wingdings 3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7543800" cy="731838"/>
          </a:xfrm>
        </p:spPr>
        <p:txBody>
          <a:bodyPr/>
          <a:lstStyle/>
          <a:p>
            <a:pPr algn="ctr" eaLnBrk="1" hangingPunct="1"/>
            <a:r>
              <a:rPr lang="hr-HR" sz="3200" smtClean="0"/>
              <a:t>ODVIJANJE MATURE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2819400"/>
          </a:xfrm>
        </p:spPr>
        <p:txBody>
          <a:bodyPr/>
          <a:lstStyle/>
          <a:p>
            <a:pPr eaLnBrk="1" hangingPunct="1">
              <a:lnSpc>
                <a:spcPct val="165000"/>
              </a:lnSpc>
              <a:defRPr/>
            </a:pPr>
            <a:r>
              <a:rPr lang="hr-HR" dirty="0" smtClean="0">
                <a:solidFill>
                  <a:srgbClr val="008080"/>
                </a:solidFill>
                <a:latin typeface="Georgia" pitchFamily="18" charset="0"/>
              </a:rPr>
              <a:t>dva roka – ljetni i jesenski</a:t>
            </a:r>
          </a:p>
          <a:p>
            <a:pPr eaLnBrk="1" hangingPunct="1">
              <a:lnSpc>
                <a:spcPct val="165000"/>
              </a:lnSpc>
              <a:defRPr/>
            </a:pPr>
            <a:r>
              <a:rPr lang="hr-HR" dirty="0" smtClean="0">
                <a:solidFill>
                  <a:srgbClr val="008080"/>
                </a:solidFill>
                <a:latin typeface="Georgia" pitchFamily="18" charset="0"/>
              </a:rPr>
              <a:t>dostava rezultata u školu u roku od </a:t>
            </a:r>
            <a:r>
              <a:rPr lang="hr-HR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30 dana od polaganja zadnjeg ispita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Prilagodba ispitne tehnologije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članak 21. Pravilnika o polaganju državne mature:</a:t>
            </a:r>
          </a:p>
          <a:p>
            <a:r>
              <a:rPr lang="vi-VN" dirty="0" smtClean="0"/>
              <a:t>Učenici, odnosno pristupnici s teškoćama ispite državne mature polažu uz primjenu prilagođene ispitne tehnologije, a temeljem odluke Centra o vrsti prilagodbe.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reža">
  <a:themeElements>
    <a:clrScheme name="Mrež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Mrež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rež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ež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ež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638</TotalTime>
  <Words>721</Words>
  <Application>Microsoft Office PowerPoint</Application>
  <PresentationFormat>Prikaz na zaslonu (4:3)</PresentationFormat>
  <Paragraphs>133</Paragraphs>
  <Slides>22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8" baseType="lpstr">
      <vt:lpstr>Arial</vt:lpstr>
      <vt:lpstr>Georgia</vt:lpstr>
      <vt:lpstr>Monotype Corsiva</vt:lpstr>
      <vt:lpstr>Wingdings</vt:lpstr>
      <vt:lpstr>Wingdings 3</vt:lpstr>
      <vt:lpstr>Mreža</vt:lpstr>
      <vt:lpstr>DRŽAVNA MATURA</vt:lpstr>
      <vt:lpstr>DRŽAVNA MATURA</vt:lpstr>
      <vt:lpstr>DRŽAVNA MATURA</vt:lpstr>
      <vt:lpstr>PRAVILNIK O DRŽAVNOJ MATURI</vt:lpstr>
      <vt:lpstr>ISPITI DRŽAVNE MATURE</vt:lpstr>
      <vt:lpstr>PowerPointova prezentacija</vt:lpstr>
      <vt:lpstr>PRIJAVLJIVANJE ISPITA</vt:lpstr>
      <vt:lpstr>ODVIJANJE MATURE</vt:lpstr>
      <vt:lpstr>Prilagodba ispitne tehnologije</vt:lpstr>
      <vt:lpstr>PowerPointova prezentacija</vt:lpstr>
      <vt:lpstr>Kalendar državne mature 2017. – ljetni rok</vt:lpstr>
      <vt:lpstr>PowerPointova prezentacija</vt:lpstr>
      <vt:lpstr>PowerPointova prezentacija</vt:lpstr>
      <vt:lpstr>PowerPointova prezentacija</vt:lpstr>
      <vt:lpstr>PowerPointova prezentacija</vt:lpstr>
      <vt:lpstr>PONAVLJANJE ISPITA</vt:lpstr>
      <vt:lpstr>KRITERIJI UPISA NA FAKULTETE</vt:lpstr>
      <vt:lpstr>PowerPointova prezentacija</vt:lpstr>
      <vt:lpstr>PowerPointova prezentacija</vt:lpstr>
      <vt:lpstr>PowerPointova prezentacija</vt:lpstr>
      <vt:lpstr>PowerPointova prezentacija</vt:lpstr>
      <vt:lpstr>INFORMACIJE: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</cp:lastModifiedBy>
  <cp:revision>32</cp:revision>
  <cp:lastPrinted>1601-01-01T00:00:00Z</cp:lastPrinted>
  <dcterms:created xsi:type="dcterms:W3CDTF">1601-01-01T00:00:00Z</dcterms:created>
  <dcterms:modified xsi:type="dcterms:W3CDTF">2016-09-14T16:31:34Z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