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E91ED-82CA-47AE-BE61-FC7300CEA44E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1BC0C-EB70-48AE-B471-E6E32A846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avokut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avokut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avokut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avokut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avokut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jeni pravokut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jeni pravokut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avokut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FF6C72E-90D4-4A93-8B2F-B80D9C66B302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datum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F6C72E-90D4-4A93-8B2F-B80D9C66B302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FF6C72E-90D4-4A93-8B2F-B80D9C66B302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avokut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avokut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avokut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ut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jeni pravokut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jeni pravokut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avokut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avokut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avokut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avokut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avokut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FF6C72E-90D4-4A93-8B2F-B80D9C66B302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zos.hr/" TargetMode="External"/><Relationship Id="rId2" Type="http://schemas.openxmlformats.org/officeDocument/2006/relationships/hyperlink" Target="http://www.ncvvo.hr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PRIPREME ZA PROVOĐENJE DRŽAVNE MATURE U ŠK. GOD. </a:t>
            </a:r>
            <a:r>
              <a:rPr lang="hr-HR" dirty="0" smtClean="0"/>
              <a:t>2015./2016.</a:t>
            </a:r>
            <a:endParaRPr lang="en-US" dirty="0"/>
          </a:p>
        </p:txBody>
      </p:sp>
      <p:sp>
        <p:nvSpPr>
          <p:cNvPr id="4" name="TekstniOkvir 3"/>
          <p:cNvSpPr txBox="1"/>
          <p:nvPr/>
        </p:nvSpPr>
        <p:spPr>
          <a:xfrm>
            <a:off x="683568" y="5805264"/>
            <a:ext cx="3504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Ispitni koordinator: Ivan </a:t>
            </a:r>
            <a:r>
              <a:rPr lang="hr-HR" dirty="0" err="1" smtClean="0"/>
              <a:t>Horina</a:t>
            </a:r>
            <a:endParaRPr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2978224" cy="457200"/>
          </a:xfrm>
        </p:spPr>
        <p:txBody>
          <a:bodyPr/>
          <a:lstStyle/>
          <a:p>
            <a:r>
              <a:rPr lang="en-US" sz="1400" dirty="0" err="1" smtClean="0"/>
              <a:t>Daruvar</a:t>
            </a:r>
            <a:r>
              <a:rPr lang="en-US" sz="1400" dirty="0" smtClean="0"/>
              <a:t>, </a:t>
            </a:r>
            <a:r>
              <a:rPr lang="hr-HR" sz="1400" dirty="0" smtClean="0"/>
              <a:t>10</a:t>
            </a:r>
            <a:r>
              <a:rPr lang="en-US" sz="1400" dirty="0" smtClean="0"/>
              <a:t>. </a:t>
            </a:r>
            <a:r>
              <a:rPr lang="en-US" sz="1400" dirty="0" err="1" smtClean="0"/>
              <a:t>svibnja</a:t>
            </a:r>
            <a:r>
              <a:rPr lang="en-US" sz="1400" dirty="0" smtClean="0"/>
              <a:t> </a:t>
            </a:r>
            <a:r>
              <a:rPr lang="en-US" sz="1400" dirty="0" smtClean="0"/>
              <a:t>201</a:t>
            </a:r>
            <a:r>
              <a:rPr lang="hr-HR" sz="1400" dirty="0" smtClean="0"/>
              <a:t>6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Jesenski rok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prijava ispita: 20.7.-31.7.</a:t>
            </a:r>
          </a:p>
          <a:p>
            <a:r>
              <a:rPr lang="hr-HR" dirty="0" smtClean="0"/>
              <a:t>odjave i plaćanje: do </a:t>
            </a:r>
            <a:r>
              <a:rPr lang="hr-HR" dirty="0" smtClean="0"/>
              <a:t>4.8</a:t>
            </a:r>
            <a:r>
              <a:rPr lang="hr-HR" dirty="0" smtClean="0"/>
              <a:t>.</a:t>
            </a:r>
          </a:p>
          <a:p>
            <a:r>
              <a:rPr lang="hr-HR" dirty="0" smtClean="0"/>
              <a:t>provedba: </a:t>
            </a:r>
            <a:r>
              <a:rPr lang="hr-HR" dirty="0" smtClean="0"/>
              <a:t>24.8.-</a:t>
            </a:r>
            <a:r>
              <a:rPr lang="hr-HR" dirty="0" smtClean="0"/>
              <a:t>9</a:t>
            </a:r>
            <a:r>
              <a:rPr lang="hr-HR" dirty="0" smtClean="0"/>
              <a:t>.9</a:t>
            </a:r>
            <a:r>
              <a:rPr lang="hr-H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Podsjetnik za nastavnike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1.) sastanak dežurnih nastavnika i ispitnog koordinatora:</a:t>
            </a:r>
            <a:endParaRPr lang="en-US" dirty="0" smtClean="0"/>
          </a:p>
          <a:p>
            <a:r>
              <a:rPr lang="hr-HR" dirty="0" smtClean="0"/>
              <a:t>80 min prije početka ispita (u 7:50 ako ispit počinje u 9:00, odnosno 12:50 ako ispit počinje u 14:00)</a:t>
            </a:r>
            <a:endParaRPr lang="en-US" dirty="0" smtClean="0"/>
          </a:p>
          <a:p>
            <a:r>
              <a:rPr lang="hr-HR" dirty="0" smtClean="0"/>
              <a:t>ispitni koordinator upoznaje dežurne nastavnike s uputama za provedbu ispita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/>
              <a:t>2.) dužnosti voditelja ispitne prostorije i dežurnih nastavnika prije prozivanja učenika:</a:t>
            </a:r>
            <a:endParaRPr lang="en-US" dirty="0" smtClean="0"/>
          </a:p>
          <a:p>
            <a:r>
              <a:rPr lang="hr-HR" dirty="0" smtClean="0"/>
              <a:t>8:00 – voditelj ispitne prostorije preuzima ispitne materijale i provjera da li na ispitnim vrećicama piše ispit koji se treba provesti te potpisuje listu o zaduženju broja ispita</a:t>
            </a:r>
            <a:endParaRPr lang="en-US" dirty="0" smtClean="0"/>
          </a:p>
          <a:p>
            <a:r>
              <a:rPr lang="hr-HR" dirty="0" smtClean="0"/>
              <a:t>između 8:00 i 8:30 – dežurni nastavnici odlaze u ispitne prostorije i lijepe materijale na ulazna vrata te stavljaju na klupe kartice s imenima učenika prema rasporedu sjedenja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3.) prozivanje učenika i čitanje uputa:</a:t>
            </a:r>
            <a:endParaRPr lang="en-US" dirty="0" smtClean="0"/>
          </a:p>
          <a:p>
            <a:r>
              <a:rPr lang="hr-HR" dirty="0" smtClean="0"/>
              <a:t>početak prozivanja između 8:30 i 8:40 (ovisno o broju učenika)</a:t>
            </a:r>
            <a:endParaRPr lang="en-US" dirty="0" smtClean="0"/>
          </a:p>
          <a:p>
            <a:r>
              <a:rPr lang="hr-HR" dirty="0" smtClean="0"/>
              <a:t>voditelj ispitne prostorije proziva jednog po jednog učenika i upisuje u obrazac 6 njihovu prisutnost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dežurni nastavnik upozorava učenike da trebaju odložiti stvari na stol za odlaganje i obvezno ISKLJUČITI MOBITEL (NE UTIŠATI) te raspoređuje učenike na njihova mjesta</a:t>
            </a:r>
            <a:endParaRPr lang="en-US" dirty="0" smtClean="0"/>
          </a:p>
          <a:p>
            <a:r>
              <a:rPr lang="hr-HR" dirty="0" smtClean="0"/>
              <a:t>voditelj ispitne prostorije čita </a:t>
            </a:r>
            <a:r>
              <a:rPr lang="en-US" dirty="0" err="1" smtClean="0"/>
              <a:t>učenicima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riječi</a:t>
            </a:r>
            <a:r>
              <a:rPr lang="en-US" dirty="0" smtClean="0"/>
              <a:t> do </a:t>
            </a:r>
            <a:r>
              <a:rPr lang="en-US" dirty="0" err="1" smtClean="0"/>
              <a:t>riječi</a:t>
            </a:r>
            <a:r>
              <a:rPr lang="en-US" dirty="0" smtClean="0"/>
              <a:t> </a:t>
            </a:r>
            <a:r>
              <a:rPr lang="en-US" dirty="0" err="1" smtClean="0"/>
              <a:t>uokvirene</a:t>
            </a:r>
            <a:r>
              <a:rPr lang="en-US" dirty="0" smtClean="0"/>
              <a:t> </a:t>
            </a:r>
            <a:r>
              <a:rPr lang="en-US" dirty="0" err="1" smtClean="0"/>
              <a:t>tekstove</a:t>
            </a:r>
            <a:r>
              <a:rPr lang="en-US" dirty="0" smtClean="0"/>
              <a:t> (u 8:45)</a:t>
            </a:r>
          </a:p>
          <a:p>
            <a:r>
              <a:rPr lang="hr-HR" dirty="0" smtClean="0"/>
              <a:t>dežurni nastavnik pomaže učenicima ukoliko imaju problema s otvaranjem ispitnih materijala</a:t>
            </a:r>
            <a:endParaRPr lang="en-US" dirty="0" smtClean="0"/>
          </a:p>
          <a:p>
            <a:r>
              <a:rPr lang="hr-HR" dirty="0" smtClean="0"/>
              <a:t>dežurni nastavnik prikuplja od učenika iskorištene vrećice i stavlja ih na stol dežurnih nastavnika</a:t>
            </a:r>
            <a:endParaRPr lang="en-US" dirty="0" smtClean="0"/>
          </a:p>
          <a:p>
            <a:r>
              <a:rPr lang="hr-HR" dirty="0" smtClean="0"/>
              <a:t>voditelj ispitne prostorije prije početka ispita piše na ploču vrijeme trajanja ispita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b="1" dirty="0" smtClean="0"/>
              <a:t>4.) pisanje ispita:</a:t>
            </a:r>
            <a:endParaRPr lang="en-US" dirty="0" smtClean="0"/>
          </a:p>
          <a:p>
            <a:r>
              <a:rPr lang="hr-HR" dirty="0" smtClean="0"/>
              <a:t>dežurni nastavnici ne smiju raditi ništa što bi moglo omesti učenike: čitanje, međusobno razgovaranje, „igranje“ s mobitelom, ispravljanje testova, …</a:t>
            </a:r>
            <a:endParaRPr lang="en-US" dirty="0" smtClean="0"/>
          </a:p>
          <a:p>
            <a:r>
              <a:rPr lang="hr-HR" dirty="0" smtClean="0"/>
              <a:t>učenici na svojem stolu smiju imati sljedeće:</a:t>
            </a:r>
            <a:endParaRPr lang="en-US" dirty="0" smtClean="0"/>
          </a:p>
          <a:p>
            <a:r>
              <a:rPr lang="ar-SA" dirty="0" smtClean="0"/>
              <a:t>۩</a:t>
            </a:r>
            <a:r>
              <a:rPr lang="hr-HR" dirty="0" smtClean="0"/>
              <a:t> osobni dokument sa slikom, karticu s imenom, prezimenom i razredom, ispitne materijale, pribor dopušten ispitnim katalozima, bocu s vodom bez naljepnice – SVE OSTALO JE NEDOPUŠTEN PRIBOR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učenici ne smiju raditi ništa što će ometati druge učenike: zapitkivati naglas, pokušati prepisivati, posjedovati nedopušten materijal, …</a:t>
            </a:r>
            <a:endParaRPr lang="en-US" dirty="0" smtClean="0"/>
          </a:p>
          <a:p>
            <a:r>
              <a:rPr lang="hr-HR" dirty="0" smtClean="0"/>
              <a:t>u slučaju da netko od učenika krši pravila voditelj ispitne prostorije odmah obavještava ispitnog koordinatora, a on ravnateljicu, koja sa ŠIP-om donosi odluku o daljnjem postupanju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odlasci na WC: učenik diže ruku, a dežurni nastavnik ga prati do dežurnog nastavnika na hodniku; voditelj upisuje u obrazac vrijeme odsustva učenika</a:t>
            </a:r>
            <a:endParaRPr lang="en-US" dirty="0" smtClean="0"/>
          </a:p>
          <a:p>
            <a:r>
              <a:rPr lang="hr-HR" dirty="0" smtClean="0"/>
              <a:t>učenik želi predati ispit ranije – može, ali ne prvih 30 i posljednjih 15 min</a:t>
            </a: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uloga dežurnog nastavnika na hodniku – prati učenike do WC-a i osigurava tišinu na hodniku; zabranjen je ulazak svim osobama osim ravnateljici, ispitnom koordinatoru i najavljenom nadzoru</a:t>
            </a:r>
            <a:endParaRPr lang="en-US" dirty="0" smtClean="0"/>
          </a:p>
          <a:p>
            <a:r>
              <a:rPr lang="hr-HR" dirty="0" smtClean="0"/>
              <a:t>ispiti koji se pišu u dva dijela (strani jezici) – za vrijeme pauze učenici smiju izlaziti samo na WC (jedan po jedan, uz pratnju); ne smije se kasniti na 2. dio ispita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5.)  završetak ispita:</a:t>
            </a:r>
            <a:endParaRPr lang="en-US" dirty="0" smtClean="0"/>
          </a:p>
          <a:p>
            <a:r>
              <a:rPr lang="hr-HR" dirty="0" smtClean="0"/>
              <a:t>nakon što voditelj ispitne prostorije pročita da je ispit završio, svi učenici MORAJU prestati pisati (iako je nekome možda ostala za dovršiti samo jedna riječ)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temeljni dokument po kojem se provodi državna matura:</a:t>
            </a:r>
          </a:p>
          <a:p>
            <a:pPr lvl="1"/>
            <a:r>
              <a:rPr lang="hr-HR" dirty="0" smtClean="0"/>
              <a:t>Pravilnik o polaganju državne mature (“Narodne novine”, broj 01/13)</a:t>
            </a:r>
          </a:p>
          <a:p>
            <a:pPr lvl="1"/>
            <a:r>
              <a:rPr lang="hr-HR" dirty="0" smtClean="0"/>
              <a:t>internetski izvori: </a:t>
            </a:r>
            <a:r>
              <a:rPr lang="hr-HR" dirty="0" smtClean="0">
                <a:hlinkClick r:id="rId2"/>
              </a:rPr>
              <a:t>www.ncvvo.hr</a:t>
            </a:r>
            <a:r>
              <a:rPr lang="hr-HR" dirty="0" smtClean="0"/>
              <a:t>, </a:t>
            </a:r>
            <a:r>
              <a:rPr lang="hr-HR" dirty="0" smtClean="0">
                <a:hlinkClick r:id="rId3"/>
              </a:rPr>
              <a:t>www.mzos.hr</a:t>
            </a:r>
            <a:r>
              <a:rPr lang="hr-H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dežurni nastavnik pakira ispitne materijale na sljedeći način:</a:t>
            </a:r>
            <a:endParaRPr lang="en-US" dirty="0" smtClean="0"/>
          </a:p>
          <a:p>
            <a:r>
              <a:rPr lang="hr-HR" dirty="0" smtClean="0"/>
              <a:t>1. provjerava da li su na svim ispitnim materijalima i vrećici za povrat zalijepljene identifikacijske naljepnice,</a:t>
            </a:r>
            <a:endParaRPr lang="en-US" dirty="0" smtClean="0"/>
          </a:p>
          <a:p>
            <a:r>
              <a:rPr lang="hr-HR" dirty="0" smtClean="0"/>
              <a:t>2. oprezno stavlja ispitne materijale u vrećice za povrat te ih zatvara,</a:t>
            </a:r>
            <a:endParaRPr lang="en-US" dirty="0" smtClean="0"/>
          </a:p>
          <a:p>
            <a:r>
              <a:rPr lang="hr-HR" dirty="0" smtClean="0"/>
              <a:t>3. treba paziti da IZVAN vrećice ostanu neiskorištene identifikacijske naljepnice (bar kodovi), kartice s imenima i osobni dokumenti</a:t>
            </a:r>
            <a:endParaRPr lang="en-US" dirty="0" smtClean="0"/>
          </a:p>
          <a:p>
            <a:r>
              <a:rPr lang="hr-HR" dirty="0" smtClean="0"/>
              <a:t>4. ako je na ispitu više učenika, prilikom pakiranja ispita pomaže i voditelj</a:t>
            </a: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po završetku ispita dežurni prati učenike do izlaza iz škole, a voditelj nosi koordinatoru sljedeće materijale:</a:t>
            </a:r>
            <a:endParaRPr lang="en-US" dirty="0" smtClean="0"/>
          </a:p>
          <a:p>
            <a:r>
              <a:rPr lang="hr-HR" dirty="0" smtClean="0"/>
              <a:t>1. iskorištene vrećice,</a:t>
            </a:r>
            <a:endParaRPr lang="en-US" dirty="0" smtClean="0"/>
          </a:p>
          <a:p>
            <a:r>
              <a:rPr lang="hr-HR" dirty="0" smtClean="0"/>
              <a:t>2. zapakirane vrećice s ispitnim materijalima,</a:t>
            </a:r>
            <a:endParaRPr lang="en-US" dirty="0" smtClean="0"/>
          </a:p>
          <a:p>
            <a:r>
              <a:rPr lang="hr-HR" dirty="0" smtClean="0"/>
              <a:t>3. ispunjen i potpisan obrazac 6,</a:t>
            </a:r>
            <a:endParaRPr lang="en-US" dirty="0" smtClean="0"/>
          </a:p>
          <a:p>
            <a:r>
              <a:rPr lang="hr-HR" dirty="0" smtClean="0"/>
              <a:t>4. kartice s imenima učenika,</a:t>
            </a:r>
            <a:endParaRPr lang="en-US" dirty="0" smtClean="0"/>
          </a:p>
          <a:p>
            <a:r>
              <a:rPr lang="hr-HR" dirty="0" smtClean="0"/>
              <a:t>5. rezervni pribor i ostale materijale (sat, ljepljivu traku, škare, papirnate maramice)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Važne napomene!!!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Nemojte ništa raditi „na svoju ruku“, za svaku nepredviđenu situaciju zovite ispitnog koordinatora.</a:t>
            </a:r>
            <a:endParaRPr lang="en-US" dirty="0" smtClean="0"/>
          </a:p>
          <a:p>
            <a:r>
              <a:rPr lang="hr-HR" dirty="0" smtClean="0"/>
              <a:t>U slučaju greške (namjerne ili nenamjerne) škola može snositi troškove ponovnog pisanja.</a:t>
            </a:r>
            <a:endParaRPr lang="en-US" dirty="0" smtClean="0"/>
          </a:p>
          <a:p>
            <a:r>
              <a:rPr lang="hr-HR" dirty="0" smtClean="0"/>
              <a:t>Raspored dežuranja ćete znati prije, ali nećete znati u kojoj ispitnoj prostoriji dežurate. </a:t>
            </a: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6600" dirty="0" smtClean="0"/>
              <a:t>Zahvaljujem na pozornosti!</a:t>
            </a:r>
            <a:endParaRPr lang="en-US" sz="6600" dirty="0"/>
          </a:p>
        </p:txBody>
      </p:sp>
    </p:spTree>
  </p:cSld>
  <p:clrMapOvr>
    <a:masterClrMapping/>
  </p:clrMapOvr>
  <p:transition spd="slow"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Kalendar DM </a:t>
            </a:r>
            <a:r>
              <a:rPr lang="hr-HR" dirty="0" smtClean="0"/>
              <a:t>2016. – ljetni rok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u="sng" dirty="0" smtClean="0"/>
              <a:t>1. tjedan:</a:t>
            </a:r>
          </a:p>
          <a:p>
            <a:r>
              <a:rPr lang="hr-HR" dirty="0" smtClean="0"/>
              <a:t>6.6. (ponedjeljak):</a:t>
            </a:r>
          </a:p>
          <a:p>
            <a:pPr lvl="1"/>
            <a:r>
              <a:rPr lang="hr-HR" dirty="0" smtClean="0"/>
              <a:t>Biologija </a:t>
            </a:r>
            <a:r>
              <a:rPr lang="hr-HR" dirty="0" smtClean="0"/>
              <a:t>(19) = 9:00-11:15 </a:t>
            </a:r>
            <a:endParaRPr lang="en-US" dirty="0" smtClean="0"/>
          </a:p>
          <a:p>
            <a:r>
              <a:rPr lang="hr-HR" dirty="0" smtClean="0"/>
              <a:t>7.6. (utorak):</a:t>
            </a:r>
          </a:p>
          <a:p>
            <a:pPr lvl="1"/>
            <a:r>
              <a:rPr lang="hr-HR" dirty="0" smtClean="0"/>
              <a:t>L</a:t>
            </a:r>
            <a:r>
              <a:rPr lang="hr-HR" dirty="0" smtClean="0"/>
              <a:t>ikovna umjetnost (1) = 9:00 – 11:00</a:t>
            </a:r>
          </a:p>
          <a:p>
            <a:pPr lvl="1"/>
            <a:r>
              <a:rPr lang="hr-HR" dirty="0" smtClean="0"/>
              <a:t>G</a:t>
            </a:r>
            <a:r>
              <a:rPr lang="hr-HR" dirty="0" smtClean="0"/>
              <a:t>eografija (3) = 14:00 – 15:30</a:t>
            </a:r>
          </a:p>
          <a:p>
            <a:r>
              <a:rPr lang="hr-HR" dirty="0" smtClean="0"/>
              <a:t>8.6. (srijeda):</a:t>
            </a:r>
          </a:p>
          <a:p>
            <a:pPr lvl="1"/>
            <a:r>
              <a:rPr lang="hr-HR" dirty="0" smtClean="0"/>
              <a:t>P</a:t>
            </a:r>
            <a:r>
              <a:rPr lang="hr-HR" dirty="0" smtClean="0"/>
              <a:t>sihologija (21) = 9:00 – 10:20</a:t>
            </a:r>
          </a:p>
          <a:p>
            <a:pPr lvl="1"/>
            <a:r>
              <a:rPr lang="hr-HR" dirty="0" smtClean="0"/>
              <a:t>I</a:t>
            </a:r>
            <a:r>
              <a:rPr lang="hr-HR" dirty="0" smtClean="0"/>
              <a:t>nformatika (2) = 14:00 – 15:40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5112"/>
          </a:xfrm>
        </p:spPr>
        <p:txBody>
          <a:bodyPr/>
          <a:lstStyle/>
          <a:p>
            <a:r>
              <a:rPr lang="hr-HR" dirty="0" smtClean="0"/>
              <a:t>9</a:t>
            </a:r>
            <a:r>
              <a:rPr lang="hr-HR" dirty="0" smtClean="0"/>
              <a:t>.6</a:t>
            </a:r>
            <a:r>
              <a:rPr lang="hr-HR" dirty="0" smtClean="0"/>
              <a:t>. </a:t>
            </a:r>
            <a:r>
              <a:rPr lang="hr-HR" dirty="0" smtClean="0"/>
              <a:t>(četvrtak):</a:t>
            </a:r>
            <a:endParaRPr lang="hr-HR" dirty="0" smtClean="0"/>
          </a:p>
          <a:p>
            <a:pPr lvl="1"/>
            <a:r>
              <a:rPr lang="hr-HR" dirty="0" smtClean="0"/>
              <a:t>F</a:t>
            </a:r>
            <a:r>
              <a:rPr lang="hr-HR" dirty="0" smtClean="0"/>
              <a:t>izika (32) = 9:00 – 12:00</a:t>
            </a:r>
          </a:p>
          <a:p>
            <a:pPr lvl="1"/>
            <a:r>
              <a:rPr lang="hr-HR" dirty="0" smtClean="0"/>
              <a:t>P</a:t>
            </a:r>
            <a:r>
              <a:rPr lang="hr-HR" dirty="0" smtClean="0"/>
              <a:t>ovijest (2) = </a:t>
            </a:r>
            <a:r>
              <a:rPr lang="hr-HR" dirty="0" smtClean="0"/>
              <a:t>14:00 – 16:00</a:t>
            </a:r>
            <a:endParaRPr lang="hr-HR" dirty="0" smtClean="0"/>
          </a:p>
          <a:p>
            <a:r>
              <a:rPr lang="hr-HR" dirty="0" smtClean="0"/>
              <a:t>10</a:t>
            </a:r>
            <a:r>
              <a:rPr lang="hr-HR" dirty="0" smtClean="0"/>
              <a:t>.6</a:t>
            </a:r>
            <a:r>
              <a:rPr lang="hr-HR" dirty="0" smtClean="0"/>
              <a:t>. </a:t>
            </a:r>
            <a:r>
              <a:rPr lang="hr-HR" dirty="0" smtClean="0"/>
              <a:t>(petak):</a:t>
            </a:r>
            <a:endParaRPr lang="hr-HR" dirty="0" smtClean="0"/>
          </a:p>
          <a:p>
            <a:pPr lvl="1"/>
            <a:r>
              <a:rPr lang="hr-HR" dirty="0" smtClean="0"/>
              <a:t>P</a:t>
            </a:r>
            <a:r>
              <a:rPr lang="hr-HR" dirty="0" smtClean="0"/>
              <a:t>olitika i gospodarstvo (3) = 9:00 – 10:30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25112"/>
          </a:xfrm>
        </p:spPr>
        <p:txBody>
          <a:bodyPr>
            <a:normAutofit/>
          </a:bodyPr>
          <a:lstStyle/>
          <a:p>
            <a:r>
              <a:rPr lang="hr-HR" b="1" i="1" u="sng" dirty="0" smtClean="0"/>
              <a:t>2. tjedan </a:t>
            </a:r>
            <a:endParaRPr lang="hr-HR" b="1" i="1" u="sng" dirty="0" smtClean="0"/>
          </a:p>
          <a:p>
            <a:r>
              <a:rPr lang="hr-HR" dirty="0" smtClean="0"/>
              <a:t>13.6</a:t>
            </a:r>
            <a:r>
              <a:rPr lang="hr-HR" dirty="0" smtClean="0"/>
              <a:t>. </a:t>
            </a:r>
            <a:r>
              <a:rPr lang="hr-HR" dirty="0" smtClean="0"/>
              <a:t>(</a:t>
            </a:r>
            <a:r>
              <a:rPr lang="hr-HR" dirty="0" smtClean="0"/>
              <a:t>ponedjeljak</a:t>
            </a:r>
            <a:r>
              <a:rPr lang="hr-HR" dirty="0" smtClean="0"/>
              <a:t>):</a:t>
            </a:r>
            <a:endParaRPr lang="hr-HR" dirty="0" smtClean="0"/>
          </a:p>
          <a:p>
            <a:pPr lvl="1"/>
            <a:r>
              <a:rPr lang="hr-HR" dirty="0" smtClean="0"/>
              <a:t>Kemija (19) = 9:00 – 12</a:t>
            </a:r>
            <a:r>
              <a:rPr lang="hr-HR" sz="2800" dirty="0" smtClean="0"/>
              <a:t>:00</a:t>
            </a:r>
          </a:p>
          <a:p>
            <a:pPr lvl="1"/>
            <a:r>
              <a:rPr lang="hr-HR" dirty="0" smtClean="0"/>
              <a:t>S</a:t>
            </a:r>
            <a:r>
              <a:rPr lang="hr-HR" dirty="0" smtClean="0"/>
              <a:t>ociologija (1) = 14:00 – 15:30</a:t>
            </a:r>
          </a:p>
          <a:p>
            <a:r>
              <a:rPr lang="hr-HR" dirty="0" smtClean="0"/>
              <a:t>14.6. (utorak):</a:t>
            </a:r>
          </a:p>
          <a:p>
            <a:pPr lvl="1"/>
            <a:r>
              <a:rPr lang="hr-HR" dirty="0" smtClean="0"/>
              <a:t>Hrvatski jezik A </a:t>
            </a:r>
            <a:r>
              <a:rPr lang="hr-HR" dirty="0" smtClean="0"/>
              <a:t>(60) i B (5); esej </a:t>
            </a:r>
            <a:r>
              <a:rPr lang="hr-HR" dirty="0" smtClean="0"/>
              <a:t>= 9:00 – 11:40</a:t>
            </a:r>
            <a:endParaRPr lang="hr-HR" dirty="0" smtClean="0"/>
          </a:p>
          <a:p>
            <a:r>
              <a:rPr lang="hr-HR" dirty="0" smtClean="0"/>
              <a:t>15.6. (srijeda)</a:t>
            </a:r>
          </a:p>
          <a:p>
            <a:pPr lvl="1"/>
            <a:r>
              <a:rPr lang="hr-HR" dirty="0" smtClean="0"/>
              <a:t>Hrvatski jezik A i B (test) = 9:00 – 10:20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5112"/>
          </a:xfrm>
        </p:spPr>
        <p:txBody>
          <a:bodyPr/>
          <a:lstStyle/>
          <a:p>
            <a:r>
              <a:rPr lang="hr-HR" b="1" i="1" u="sng" dirty="0" smtClean="0"/>
              <a:t>3. tjedan:</a:t>
            </a:r>
          </a:p>
          <a:p>
            <a:r>
              <a:rPr lang="hr-HR" dirty="0" smtClean="0"/>
              <a:t>20</a:t>
            </a:r>
            <a:r>
              <a:rPr lang="hr-HR" dirty="0" smtClean="0"/>
              <a:t>.6</a:t>
            </a:r>
            <a:r>
              <a:rPr lang="hr-HR" dirty="0" smtClean="0"/>
              <a:t>. </a:t>
            </a:r>
            <a:r>
              <a:rPr lang="hr-HR" dirty="0" smtClean="0"/>
              <a:t>(</a:t>
            </a:r>
            <a:r>
              <a:rPr lang="hr-HR" dirty="0" smtClean="0"/>
              <a:t>ponedjeljak</a:t>
            </a:r>
            <a:r>
              <a:rPr lang="hr-HR" dirty="0" smtClean="0"/>
              <a:t>):</a:t>
            </a:r>
            <a:endParaRPr lang="hr-HR" dirty="0" smtClean="0"/>
          </a:p>
          <a:p>
            <a:pPr lvl="1"/>
            <a:r>
              <a:rPr lang="hr-HR" dirty="0" smtClean="0"/>
              <a:t>Filozofija (1) = 14:00 – 16:30</a:t>
            </a:r>
            <a:endParaRPr lang="hr-HR" dirty="0" smtClean="0"/>
          </a:p>
          <a:p>
            <a:r>
              <a:rPr lang="hr-HR" dirty="0" smtClean="0"/>
              <a:t>21.6</a:t>
            </a:r>
            <a:r>
              <a:rPr lang="hr-HR" dirty="0" smtClean="0"/>
              <a:t>. </a:t>
            </a:r>
            <a:r>
              <a:rPr lang="hr-HR" dirty="0" smtClean="0"/>
              <a:t>(utorak):</a:t>
            </a:r>
          </a:p>
          <a:p>
            <a:pPr lvl="1"/>
            <a:r>
              <a:rPr lang="hr-HR" dirty="0" smtClean="0"/>
              <a:t>Engleski jezik:</a:t>
            </a:r>
          </a:p>
          <a:p>
            <a:pPr lvl="2"/>
            <a:r>
              <a:rPr lang="hr-HR" dirty="0" smtClean="0"/>
              <a:t>A (</a:t>
            </a:r>
            <a:r>
              <a:rPr lang="hr-HR" dirty="0" smtClean="0"/>
              <a:t>46) </a:t>
            </a:r>
            <a:r>
              <a:rPr lang="hr-HR" dirty="0" smtClean="0"/>
              <a:t>= 9:00-12:15</a:t>
            </a:r>
          </a:p>
          <a:p>
            <a:pPr lvl="2"/>
            <a:r>
              <a:rPr lang="hr-HR" dirty="0" smtClean="0"/>
              <a:t>B (</a:t>
            </a:r>
            <a:r>
              <a:rPr lang="hr-HR" dirty="0" smtClean="0"/>
              <a:t>18) </a:t>
            </a:r>
            <a:r>
              <a:rPr lang="hr-HR" dirty="0" smtClean="0"/>
              <a:t>= </a:t>
            </a:r>
            <a:r>
              <a:rPr lang="hr-HR" dirty="0" smtClean="0"/>
              <a:t>9:00-10:40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25112"/>
          </a:xfrm>
        </p:spPr>
        <p:txBody>
          <a:bodyPr/>
          <a:lstStyle/>
          <a:p>
            <a:r>
              <a:rPr lang="hr-HR" dirty="0" smtClean="0"/>
              <a:t>23.6</a:t>
            </a:r>
            <a:r>
              <a:rPr lang="hr-HR" dirty="0" smtClean="0"/>
              <a:t>. </a:t>
            </a:r>
            <a:r>
              <a:rPr lang="hr-HR" dirty="0" smtClean="0"/>
              <a:t>(</a:t>
            </a:r>
            <a:r>
              <a:rPr lang="hr-HR" dirty="0" smtClean="0"/>
              <a:t>četvrtak</a:t>
            </a:r>
            <a:r>
              <a:rPr lang="hr-HR" dirty="0" smtClean="0"/>
              <a:t>):</a:t>
            </a:r>
            <a:endParaRPr lang="hr-HR" dirty="0" smtClean="0"/>
          </a:p>
          <a:p>
            <a:pPr lvl="1"/>
            <a:r>
              <a:rPr lang="hr-HR" dirty="0" smtClean="0"/>
              <a:t>Matematika:</a:t>
            </a:r>
          </a:p>
          <a:p>
            <a:pPr lvl="2"/>
            <a:r>
              <a:rPr lang="hr-HR" dirty="0" smtClean="0"/>
              <a:t>A </a:t>
            </a:r>
            <a:r>
              <a:rPr lang="hr-HR" dirty="0" smtClean="0"/>
              <a:t>(</a:t>
            </a:r>
            <a:r>
              <a:rPr lang="hr-HR" dirty="0" smtClean="0"/>
              <a:t>34</a:t>
            </a:r>
            <a:r>
              <a:rPr lang="hr-HR" dirty="0" smtClean="0"/>
              <a:t>) </a:t>
            </a:r>
            <a:r>
              <a:rPr lang="hr-HR" dirty="0" smtClean="0"/>
              <a:t>= 9:00-12:00</a:t>
            </a:r>
          </a:p>
          <a:p>
            <a:pPr lvl="2"/>
            <a:r>
              <a:rPr lang="hr-HR" dirty="0" smtClean="0"/>
              <a:t>B (</a:t>
            </a:r>
            <a:r>
              <a:rPr lang="hr-HR" dirty="0" smtClean="0"/>
              <a:t>31) </a:t>
            </a:r>
            <a:r>
              <a:rPr lang="hr-HR" dirty="0" smtClean="0"/>
              <a:t>= 9:00-11:30</a:t>
            </a:r>
          </a:p>
          <a:p>
            <a:r>
              <a:rPr lang="hr-HR" dirty="0" smtClean="0"/>
              <a:t>24.6. </a:t>
            </a:r>
            <a:r>
              <a:rPr lang="hr-HR" dirty="0" smtClean="0"/>
              <a:t>(</a:t>
            </a:r>
            <a:r>
              <a:rPr lang="hr-HR" dirty="0" smtClean="0"/>
              <a:t>petak</a:t>
            </a:r>
            <a:r>
              <a:rPr lang="hr-HR" dirty="0" smtClean="0"/>
              <a:t>):</a:t>
            </a:r>
            <a:endParaRPr lang="hr-HR" dirty="0" smtClean="0"/>
          </a:p>
          <a:p>
            <a:pPr lvl="1"/>
            <a:r>
              <a:rPr lang="hr-HR" dirty="0" smtClean="0"/>
              <a:t>Njemački jezik:</a:t>
            </a:r>
          </a:p>
          <a:p>
            <a:pPr lvl="2"/>
            <a:r>
              <a:rPr lang="hr-HR" dirty="0" smtClean="0"/>
              <a:t>A (1) = 9:00-12:20 </a:t>
            </a:r>
          </a:p>
          <a:p>
            <a:pPr lvl="2"/>
            <a:r>
              <a:rPr lang="hr-HR" dirty="0" smtClean="0"/>
              <a:t>B </a:t>
            </a:r>
            <a:r>
              <a:rPr lang="hr-HR" dirty="0" smtClean="0"/>
              <a:t>(1) </a:t>
            </a:r>
            <a:r>
              <a:rPr lang="hr-HR" dirty="0" smtClean="0"/>
              <a:t>= 9:00-11:25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Školsko ispitno povjerenstvo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1. Romana Bakarić – predsjednica,</a:t>
            </a:r>
          </a:p>
          <a:p>
            <a:r>
              <a:rPr lang="hr-HR" dirty="0" smtClean="0"/>
              <a:t>2. Ivan </a:t>
            </a:r>
            <a:r>
              <a:rPr lang="hr-HR" dirty="0" err="1" smtClean="0"/>
              <a:t>Horina</a:t>
            </a:r>
            <a:r>
              <a:rPr lang="hr-HR" dirty="0" smtClean="0"/>
              <a:t> – ispitni koordinator,</a:t>
            </a:r>
          </a:p>
          <a:p>
            <a:r>
              <a:rPr lang="hr-HR" dirty="0" smtClean="0"/>
              <a:t>3. </a:t>
            </a:r>
            <a:r>
              <a:rPr lang="hr-HR" dirty="0" smtClean="0"/>
              <a:t>Ksenija </a:t>
            </a:r>
            <a:r>
              <a:rPr lang="hr-HR" dirty="0" err="1" smtClean="0"/>
              <a:t>Čubrilović</a:t>
            </a:r>
            <a:r>
              <a:rPr lang="hr-HR" dirty="0" smtClean="0"/>
              <a:t> – članica,</a:t>
            </a:r>
            <a:endParaRPr lang="hr-HR" dirty="0" smtClean="0"/>
          </a:p>
          <a:p>
            <a:r>
              <a:rPr lang="hr-HR" dirty="0" smtClean="0"/>
              <a:t>4. </a:t>
            </a:r>
            <a:r>
              <a:rPr lang="hr-HR" dirty="0" smtClean="0"/>
              <a:t>Sanja Janković – članica,</a:t>
            </a:r>
            <a:endParaRPr lang="hr-HR" dirty="0" smtClean="0"/>
          </a:p>
          <a:p>
            <a:r>
              <a:rPr lang="hr-HR" dirty="0" smtClean="0"/>
              <a:t>5. </a:t>
            </a:r>
            <a:r>
              <a:rPr lang="hr-HR" dirty="0" smtClean="0"/>
              <a:t>Tanja </a:t>
            </a:r>
            <a:r>
              <a:rPr lang="hr-HR" dirty="0" err="1" smtClean="0"/>
              <a:t>Prhal</a:t>
            </a:r>
            <a:r>
              <a:rPr lang="hr-HR" dirty="0" smtClean="0"/>
              <a:t> – članica</a:t>
            </a:r>
            <a:r>
              <a:rPr lang="hr-HR" dirty="0" smtClean="0"/>
              <a:t>, </a:t>
            </a:r>
            <a:endParaRPr lang="hr-HR" dirty="0" smtClean="0"/>
          </a:p>
          <a:p>
            <a:r>
              <a:rPr lang="hr-HR" dirty="0" smtClean="0"/>
              <a:t>6. Elizabeta Sabljić – članica,</a:t>
            </a:r>
          </a:p>
          <a:p>
            <a:r>
              <a:rPr lang="hr-HR" dirty="0" smtClean="0"/>
              <a:t>7. </a:t>
            </a:r>
            <a:r>
              <a:rPr lang="hr-HR" dirty="0" smtClean="0"/>
              <a:t>Jasmina </a:t>
            </a:r>
            <a:r>
              <a:rPr lang="hr-HR" dirty="0" err="1" smtClean="0"/>
              <a:t>Šimek</a:t>
            </a:r>
            <a:r>
              <a:rPr lang="hr-HR" dirty="0" smtClean="0"/>
              <a:t> </a:t>
            </a:r>
            <a:r>
              <a:rPr lang="hr-HR" dirty="0" smtClean="0"/>
              <a:t>– članica</a:t>
            </a:r>
          </a:p>
          <a:p>
            <a:endParaRPr lang="hr-H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Aktivnosti nakon ispita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prigovori učenika na provedbu – 48 sati nakon svakog ispita</a:t>
            </a:r>
          </a:p>
          <a:p>
            <a:r>
              <a:rPr lang="hr-HR" dirty="0" smtClean="0"/>
              <a:t>prigovori na ocjenu – 48 sati nakon objave rezultata (13.7.-15.7.)</a:t>
            </a:r>
          </a:p>
          <a:p>
            <a:r>
              <a:rPr lang="hr-HR" dirty="0" smtClean="0"/>
              <a:t>konačna objava rezultata i rang lista: </a:t>
            </a:r>
            <a:r>
              <a:rPr lang="hr-HR" dirty="0" smtClean="0"/>
              <a:t>18.7</a:t>
            </a:r>
            <a:r>
              <a:rPr lang="hr-HR" dirty="0" smtClean="0"/>
              <a:t>.</a:t>
            </a:r>
          </a:p>
          <a:p>
            <a:r>
              <a:rPr lang="hr-HR" dirty="0" smtClean="0"/>
              <a:t>podjela svjedodžbi: </a:t>
            </a:r>
            <a:r>
              <a:rPr lang="hr-HR" dirty="0" smtClean="0"/>
              <a:t>21.7</a:t>
            </a:r>
            <a:r>
              <a:rPr lang="hr-H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86</TotalTime>
  <Words>1094</Words>
  <Application>Microsoft Office PowerPoint</Application>
  <PresentationFormat>Prikaz na zaslonu (4:3)</PresentationFormat>
  <Paragraphs>104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4" baseType="lpstr">
      <vt:lpstr>Urbano</vt:lpstr>
      <vt:lpstr>PRIPREME ZA PROVOĐENJE DRŽAVNE MATURE U ŠK. GOD. 2015./2016.</vt:lpstr>
      <vt:lpstr>Slajd 2</vt:lpstr>
      <vt:lpstr>Kalendar DM 2016. – ljetni rok</vt:lpstr>
      <vt:lpstr>Slajd 4</vt:lpstr>
      <vt:lpstr>Slajd 5</vt:lpstr>
      <vt:lpstr>Slajd 6</vt:lpstr>
      <vt:lpstr>Slajd 7</vt:lpstr>
      <vt:lpstr>Školsko ispitno povjerenstvo</vt:lpstr>
      <vt:lpstr>Aktivnosti nakon ispita</vt:lpstr>
      <vt:lpstr>Jesenski rok</vt:lpstr>
      <vt:lpstr>Podsjetnik za nastavnike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Važne napomene!!!</vt:lpstr>
      <vt:lpstr>Slajd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PRIPREME ZA PROVOĐENJE DRŽAVNE MATURE U ŠK. GOD. 2014./2015.</dc:title>
  <dc:creator>IVAN</dc:creator>
  <cp:lastModifiedBy>IVAN</cp:lastModifiedBy>
  <cp:revision>10</cp:revision>
  <dcterms:created xsi:type="dcterms:W3CDTF">2015-05-20T12:49:39Z</dcterms:created>
  <dcterms:modified xsi:type="dcterms:W3CDTF">2016-05-09T10:39:23Z</dcterms:modified>
</cp:coreProperties>
</file>