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64" r:id="rId5"/>
    <p:sldId id="287" r:id="rId6"/>
    <p:sldId id="288" r:id="rId7"/>
    <p:sldId id="279" r:id="rId8"/>
    <p:sldId id="265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E91ED-82CA-47AE-BE61-FC7300CEA44E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1BC0C-EB70-48AE-B471-E6E32A846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u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u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u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u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u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u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u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u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u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u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u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u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u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u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u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u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FF6C72E-90D4-4A93-8B2F-B80D9C66B302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90DF65B-D96F-4948-A444-2E51CB753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os.hr/" TargetMode="External"/><Relationship Id="rId2" Type="http://schemas.openxmlformats.org/officeDocument/2006/relationships/hyperlink" Target="http://www.ncvvo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vvo.hr/wp-content/uploads/2015/05/Kalendar-i-vremenik_DM-15-16_ljetni-rok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PRIPREME ZA PROVOĐENJE DRŽAVNE MATURE U ŠK. GOD. </a:t>
            </a:r>
            <a:r>
              <a:rPr lang="hr-HR" dirty="0" smtClean="0"/>
              <a:t>2015./2016.</a:t>
            </a:r>
            <a:endParaRPr lang="en-US" dirty="0"/>
          </a:p>
        </p:txBody>
      </p:sp>
      <p:sp>
        <p:nvSpPr>
          <p:cNvPr id="4" name="TekstniOkvir 3"/>
          <p:cNvSpPr txBox="1"/>
          <p:nvPr/>
        </p:nvSpPr>
        <p:spPr>
          <a:xfrm>
            <a:off x="683568" y="5805264"/>
            <a:ext cx="350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Ispitni koordinator: Ivan </a:t>
            </a:r>
            <a:r>
              <a:rPr lang="hr-HR" dirty="0" err="1" smtClean="0"/>
              <a:t>Horina</a:t>
            </a:r>
            <a:endParaRPr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2978224" cy="457200"/>
          </a:xfrm>
        </p:spPr>
        <p:txBody>
          <a:bodyPr/>
          <a:lstStyle/>
          <a:p>
            <a:r>
              <a:rPr lang="en-US" sz="1400" dirty="0" err="1" smtClean="0"/>
              <a:t>Daruvar</a:t>
            </a:r>
            <a:r>
              <a:rPr lang="en-US" sz="1400" dirty="0" smtClean="0"/>
              <a:t>, </a:t>
            </a:r>
            <a:r>
              <a:rPr lang="hr-HR" sz="1400" dirty="0" smtClean="0"/>
              <a:t>travanj </a:t>
            </a:r>
            <a:r>
              <a:rPr lang="en-US" sz="1400" dirty="0" smtClean="0"/>
              <a:t>201</a:t>
            </a:r>
            <a:r>
              <a:rPr lang="hr-HR" sz="1400" dirty="0" smtClean="0"/>
              <a:t>6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2. Ako se ne pojavite na nekom ispitu koji ste prijavili, a nemate opravdan razlog za izostanak, plaćate 175 kn NCVVO-u</a:t>
            </a:r>
          </a:p>
          <a:p>
            <a:pPr lvl="1"/>
            <a:r>
              <a:rPr lang="hr-HR" dirty="0" smtClean="0"/>
              <a:t>ukoliko ne platite nećete moći dobiti svjedodžbu o položenoj maturi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3. Za svaki ispit proučiti ispitni katalog – posebno dopušteni pribor</a:t>
            </a:r>
          </a:p>
          <a:p>
            <a:pPr lvl="1"/>
            <a:r>
              <a:rPr lang="hr-HR" dirty="0" smtClean="0"/>
              <a:t>na ispitu iz matematike grafitnom olovkom se smije crtati samo graf i pisati po listu za koncept</a:t>
            </a:r>
          </a:p>
          <a:p>
            <a:pPr lvl="1"/>
            <a:r>
              <a:rPr lang="hr-HR" dirty="0" smtClean="0"/>
              <a:t>korištenje grafitne olovke na ispitu gdje je dopuštena samo kemijska olovka znači posjedovanje nedopuštenog materijala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4. Na ispitu kod sebe (na radnom mjestu) smijete imati samo sljedeće:</a:t>
            </a:r>
          </a:p>
          <a:p>
            <a:pPr lvl="1"/>
            <a:r>
              <a:rPr lang="hr-HR" dirty="0" smtClean="0"/>
              <a:t>a) dopušteni pribor, </a:t>
            </a:r>
          </a:p>
          <a:p>
            <a:pPr lvl="1"/>
            <a:r>
              <a:rPr lang="hr-HR" dirty="0" smtClean="0"/>
              <a:t>b) bocu s vodom bez etikete, </a:t>
            </a:r>
          </a:p>
          <a:p>
            <a:pPr lvl="1"/>
            <a:r>
              <a:rPr lang="hr-HR" dirty="0" smtClean="0"/>
              <a:t>c) osobni dokument sa slikom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5. Na ispitu je izričito zabranjeno imati kod sebe: </a:t>
            </a:r>
          </a:p>
          <a:p>
            <a:pPr lvl="1"/>
            <a:r>
              <a:rPr lang="hr-HR" dirty="0" smtClean="0"/>
              <a:t>mobitel,</a:t>
            </a:r>
          </a:p>
          <a:p>
            <a:pPr lvl="1"/>
            <a:r>
              <a:rPr lang="hr-HR" dirty="0" smtClean="0"/>
              <a:t>ručni sat, </a:t>
            </a:r>
          </a:p>
          <a:p>
            <a:pPr lvl="1"/>
            <a:r>
              <a:rPr lang="hr-HR" dirty="0" smtClean="0"/>
              <a:t>slušalice,  </a:t>
            </a:r>
          </a:p>
          <a:p>
            <a:pPr lvl="1"/>
            <a:r>
              <a:rPr lang="hr-HR" dirty="0" smtClean="0"/>
              <a:t>ostale komunikacijske uređaje,</a:t>
            </a:r>
          </a:p>
          <a:p>
            <a:pPr lvl="1"/>
            <a:r>
              <a:rPr lang="hr-HR" dirty="0" smtClean="0"/>
              <a:t>šalabahter, …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6. Paziti na slaganje liste prioriteta studijskih programa</a:t>
            </a:r>
          </a:p>
          <a:p>
            <a:pPr lvl="1"/>
            <a:r>
              <a:rPr lang="hr-HR" dirty="0" smtClean="0"/>
              <a:t>obvezno maknuti sve studijske programe koje ne mislite studirati do </a:t>
            </a:r>
            <a:r>
              <a:rPr lang="hr-HR" dirty="0" smtClean="0"/>
              <a:t>18. </a:t>
            </a:r>
            <a:r>
              <a:rPr lang="hr-HR" dirty="0" smtClean="0"/>
              <a:t>srpnja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7. Potvrditi ocjene 4. razreda do 30.5.!!!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6600" dirty="0" smtClean="0"/>
              <a:t>Sretno!</a:t>
            </a:r>
            <a:endParaRPr lang="en-US" sz="6600" dirty="0"/>
          </a:p>
        </p:txBody>
      </p:sp>
      <p:pic>
        <p:nvPicPr>
          <p:cNvPr id="8194" name="Picture 2" descr="http://drzavnamatura.skole.hr/upload/drzavnamatura/images/multistatic/248/Image/cilj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2405" y="2708920"/>
            <a:ext cx="4562803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temeljni dokument po kojem se provodi državna matura:</a:t>
            </a:r>
          </a:p>
          <a:p>
            <a:pPr lvl="1"/>
            <a:r>
              <a:rPr lang="hr-HR" dirty="0" smtClean="0"/>
              <a:t>Pravilnik o polaganju državne mature (“Narodne novine”, broj 01/13)</a:t>
            </a:r>
          </a:p>
          <a:p>
            <a:pPr lvl="1"/>
            <a:r>
              <a:rPr lang="hr-HR" dirty="0" smtClean="0"/>
              <a:t>internetski izvori: </a:t>
            </a:r>
            <a:r>
              <a:rPr lang="hr-HR" dirty="0" smtClean="0">
                <a:hlinkClick r:id="rId2"/>
              </a:rPr>
              <a:t>www.ncvvo.hr</a:t>
            </a:r>
            <a:r>
              <a:rPr lang="hr-HR" dirty="0" smtClean="0"/>
              <a:t>, </a:t>
            </a:r>
            <a:r>
              <a:rPr lang="hr-HR" dirty="0" smtClean="0">
                <a:hlinkClick r:id="rId3"/>
              </a:rPr>
              <a:t>www.mzos.hr</a:t>
            </a:r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Kalendar DM </a:t>
            </a:r>
            <a:r>
              <a:rPr lang="hr-HR" dirty="0" smtClean="0"/>
              <a:t>2016. – ljetni rok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www.ncvvo.hr/wp-content/uploads/2015/05/Kalendar-i-vremenik_DM-15-16_ljetni-rok.pdf</a:t>
            </a:r>
            <a:r>
              <a:rPr lang="hr-H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Aktivnosti nakon ispita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prigovori učenika na provedbu – 48 sati nakon svakog ispita</a:t>
            </a:r>
          </a:p>
          <a:p>
            <a:r>
              <a:rPr lang="hr-HR" dirty="0" smtClean="0"/>
              <a:t>prigovori na ocjenu – 48 sati nakon objave rezultata (</a:t>
            </a:r>
            <a:r>
              <a:rPr lang="hr-HR" dirty="0" smtClean="0">
                <a:solidFill>
                  <a:srgbClr val="FF0000"/>
                </a:solidFill>
              </a:rPr>
              <a:t>13.7.-15.7.)</a:t>
            </a:r>
          </a:p>
          <a:p>
            <a:r>
              <a:rPr lang="hr-HR" dirty="0" smtClean="0"/>
              <a:t>konačna objava rezultata i rang lista: </a:t>
            </a:r>
            <a:r>
              <a:rPr lang="hr-HR" dirty="0" smtClean="0">
                <a:solidFill>
                  <a:srgbClr val="FF0000"/>
                </a:solidFill>
              </a:rPr>
              <a:t>18.7</a:t>
            </a:r>
            <a:r>
              <a:rPr lang="hr-HR" dirty="0" smtClean="0">
                <a:solidFill>
                  <a:srgbClr val="FF0000"/>
                </a:solidFill>
              </a:rPr>
              <a:t>.</a:t>
            </a:r>
          </a:p>
          <a:p>
            <a:r>
              <a:rPr lang="hr-HR" dirty="0" smtClean="0"/>
              <a:t>podjela svjedodžbi: </a:t>
            </a:r>
            <a:r>
              <a:rPr lang="hr-HR" dirty="0" smtClean="0">
                <a:solidFill>
                  <a:srgbClr val="FF0000"/>
                </a:solidFill>
              </a:rPr>
              <a:t>21.7</a:t>
            </a:r>
            <a:r>
              <a:rPr lang="hr-HR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objava privremenih rang-lista </a:t>
            </a:r>
            <a:r>
              <a:rPr lang="hr-HR" dirty="0" smtClean="0"/>
              <a:t>za upis na studijske programe: </a:t>
            </a:r>
            <a:r>
              <a:rPr lang="hr-HR" u="sng" dirty="0" smtClean="0">
                <a:solidFill>
                  <a:srgbClr val="FF0000"/>
                </a:solidFill>
              </a:rPr>
              <a:t>13.7.</a:t>
            </a:r>
          </a:p>
          <a:p>
            <a:r>
              <a:rPr lang="hr-HR" u="sng" dirty="0" smtClean="0"/>
              <a:t>zadnji dan prijava za upis </a:t>
            </a:r>
            <a:r>
              <a:rPr lang="hr-HR" dirty="0" smtClean="0"/>
              <a:t>na studijske programe: </a:t>
            </a:r>
            <a:r>
              <a:rPr lang="hr-HR" dirty="0" smtClean="0">
                <a:solidFill>
                  <a:srgbClr val="FF0000"/>
                </a:solidFill>
              </a:rPr>
              <a:t>18.7.</a:t>
            </a:r>
            <a:r>
              <a:rPr lang="hr-HR" dirty="0" smtClean="0"/>
              <a:t> do 17:59 sati*</a:t>
            </a:r>
          </a:p>
          <a:p>
            <a:r>
              <a:rPr lang="hr-HR" u="sng" dirty="0" smtClean="0"/>
              <a:t>zadnji dan promjene liste prioriteta i brisanja studijskih programa</a:t>
            </a:r>
            <a:r>
              <a:rPr lang="hr-HR" dirty="0" smtClean="0"/>
              <a:t>: </a:t>
            </a:r>
            <a:r>
              <a:rPr lang="hr-HR" dirty="0" smtClean="0">
                <a:solidFill>
                  <a:srgbClr val="FF0000"/>
                </a:solidFill>
              </a:rPr>
              <a:t>18.7</a:t>
            </a:r>
            <a:r>
              <a:rPr lang="hr-HR" dirty="0" smtClean="0"/>
              <a:t>. do 17:59 sati</a:t>
            </a:r>
          </a:p>
          <a:p>
            <a:r>
              <a:rPr lang="hr-HR" u="sng" dirty="0" smtClean="0"/>
              <a:t>objava konačnih rang-lista </a:t>
            </a:r>
            <a:r>
              <a:rPr lang="hr-HR" dirty="0" smtClean="0"/>
              <a:t>za upis na studijske programe: </a:t>
            </a:r>
            <a:r>
              <a:rPr lang="hr-HR" dirty="0" smtClean="0">
                <a:solidFill>
                  <a:srgbClr val="FF0000"/>
                </a:solidFill>
              </a:rPr>
              <a:t>18.7. </a:t>
            </a:r>
            <a:r>
              <a:rPr lang="hr-HR" dirty="0" smtClean="0"/>
              <a:t>iza 18:00 sati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visoka učilišta započinju s upisima: 19.7.</a:t>
            </a:r>
            <a:br>
              <a:rPr lang="hr-HR" dirty="0" smtClean="0"/>
            </a:br>
            <a:r>
              <a:rPr lang="hr-HR" dirty="0" smtClean="0"/>
              <a:t>         *visoko učilište može odrediti i raniji rok prijave na pojedine studijske programe</a:t>
            </a:r>
            <a:br>
              <a:rPr lang="hr-HR" dirty="0" smtClean="0"/>
            </a:br>
            <a:r>
              <a:rPr lang="hr-HR" dirty="0" smtClean="0"/>
              <a:t>         **ako je visoko učilište odredilo raniji rok za prijavu studija dokumente je potrebno poslati Središnjem prijavnom uredu  zaključno s tim datumom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ako netko planira studirati u inozemstvu, može dobiti POTVRDU O PRISTUPANJU ispitima državne mature</a:t>
            </a:r>
          </a:p>
          <a:p>
            <a:r>
              <a:rPr lang="hr-HR" dirty="0" smtClean="0"/>
              <a:t>na fakultete ne predavati originale, već ovjerene kopije – napraviti više primjeraka (smještaj u domu, stipendije, …)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Jesenski rok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prijava ispita: </a:t>
            </a:r>
            <a:r>
              <a:rPr lang="pt-BR" dirty="0" smtClean="0"/>
              <a:t>20. 07. 2016. </a:t>
            </a:r>
            <a:r>
              <a:rPr lang="hr-HR" dirty="0" smtClean="0"/>
              <a:t>do </a:t>
            </a:r>
            <a:r>
              <a:rPr lang="pt-BR" dirty="0" smtClean="0"/>
              <a:t>31</a:t>
            </a:r>
            <a:r>
              <a:rPr lang="pt-BR" dirty="0" smtClean="0"/>
              <a:t>. 07. 2016. do 12:00 </a:t>
            </a:r>
            <a:r>
              <a:rPr lang="pt-BR" dirty="0" smtClean="0"/>
              <a:t>sati</a:t>
            </a:r>
            <a:endParaRPr lang="hr-HR" dirty="0" smtClean="0"/>
          </a:p>
          <a:p>
            <a:r>
              <a:rPr lang="hr-HR" dirty="0" smtClean="0"/>
              <a:t>odjave i plaćanje: do </a:t>
            </a:r>
            <a:r>
              <a:rPr lang="hr-HR" dirty="0" smtClean="0"/>
              <a:t>4.8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ispite odjavljujete SAMI prema napucima sa stranice Postani-</a:t>
            </a:r>
            <a:r>
              <a:rPr lang="hr-HR" dirty="0" err="1" smtClean="0"/>
              <a:t>student.hr</a:t>
            </a:r>
            <a:endParaRPr lang="hr-HR" dirty="0" smtClean="0"/>
          </a:p>
          <a:p>
            <a:pPr lvl="1"/>
            <a:r>
              <a:rPr lang="hr-HR" dirty="0" smtClean="0"/>
              <a:t>plaćaju se oni ispiti koje su učenici položili na ljetnom roku i žele poboljšati ocjenu; ispiti koji nisu položen se ne plaćaju</a:t>
            </a:r>
          </a:p>
          <a:p>
            <a:r>
              <a:rPr lang="hr-HR" dirty="0" smtClean="0"/>
              <a:t>provedba: </a:t>
            </a:r>
            <a:r>
              <a:rPr lang="hr-HR" dirty="0" smtClean="0"/>
              <a:t>24.8.-</a:t>
            </a:r>
            <a:r>
              <a:rPr lang="hr-HR" dirty="0" smtClean="0"/>
              <a:t>9</a:t>
            </a:r>
            <a:r>
              <a:rPr lang="hr-HR" dirty="0" smtClean="0"/>
              <a:t>.9</a:t>
            </a:r>
            <a:r>
              <a:rPr lang="hr-H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VAŽNE NAPOMENE!!!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1. provjeriti da li studijski programi koje planirate prijaviti imaju dodatne provjere znanja – voditi računa o načinu prijave i plaćanju tih provjera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122</TotalTime>
  <Words>466</Words>
  <Application>Microsoft Office PowerPoint</Application>
  <PresentationFormat>Prikaz na zaslonu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Urbano</vt:lpstr>
      <vt:lpstr>PRIPREME ZA PROVOĐENJE DRŽAVNE MATURE U ŠK. GOD. 2015./2016.</vt:lpstr>
      <vt:lpstr>Slajd 2</vt:lpstr>
      <vt:lpstr>Kalendar DM 2016. – ljetni rok</vt:lpstr>
      <vt:lpstr>Aktivnosti nakon ispita</vt:lpstr>
      <vt:lpstr>Slajd 5</vt:lpstr>
      <vt:lpstr>Slajd 6</vt:lpstr>
      <vt:lpstr>Slajd 7</vt:lpstr>
      <vt:lpstr>Jesenski rok</vt:lpstr>
      <vt:lpstr>VAŽNE NAPOMENE!!!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PRIPREME ZA PROVOĐENJE DRŽAVNE MATURE U ŠK. GOD. 2014./2015.</dc:title>
  <dc:creator>IVAN</dc:creator>
  <cp:lastModifiedBy>IVAN</cp:lastModifiedBy>
  <cp:revision>17</cp:revision>
  <dcterms:created xsi:type="dcterms:W3CDTF">2015-05-20T12:49:39Z</dcterms:created>
  <dcterms:modified xsi:type="dcterms:W3CDTF">2016-04-12T18:02:45Z</dcterms:modified>
</cp:coreProperties>
</file>